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1" r:id="rId4"/>
    <p:sldId id="257" r:id="rId5"/>
    <p:sldId id="258" r:id="rId6"/>
    <p:sldId id="260"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AE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699" autoAdjust="0"/>
  </p:normalViewPr>
  <p:slideViewPr>
    <p:cSldViewPr>
      <p:cViewPr>
        <p:scale>
          <a:sx n="80" d="100"/>
          <a:sy n="80" d="100"/>
        </p:scale>
        <p:origin x="-78"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0EBCA-F3EB-4B72-A7AA-90F89D1B2005}" type="datetimeFigureOut">
              <a:rPr lang="es-ES" smtClean="0"/>
              <a:pPr/>
              <a:t>23/08/2019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45410-E92D-4752-A16E-1B28DD42D68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B3645410-E92D-4752-A16E-1B28DD42D680}"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4ACC99C-6935-4D99-A67D-4074FAFDD544}" type="datetimeFigureOut">
              <a:rPr lang="es-ES" smtClean="0"/>
              <a:pPr/>
              <a:t>23/08/2019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E564C4B-D31B-4762-BD58-88655CCB547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CC99C-6935-4D99-A67D-4074FAFDD544}" type="datetimeFigureOut">
              <a:rPr lang="es-ES" smtClean="0"/>
              <a:pPr/>
              <a:t>23/08/2019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64C4B-D31B-4762-BD58-88655CCB547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1268760"/>
          </a:xfrm>
          <a:solidFill>
            <a:schemeClr val="accent1"/>
          </a:solidFill>
        </p:spPr>
        <p:txBody>
          <a:bodyPr>
            <a:normAutofit/>
          </a:bodyPr>
          <a:lstStyle/>
          <a:p>
            <a:r>
              <a:rPr lang="es-AR" sz="3200" dirty="0" smtClean="0">
                <a:solidFill>
                  <a:schemeClr val="bg1"/>
                </a:solidFill>
                <a:latin typeface="Lucida Fax" pitchFamily="18" charset="0"/>
              </a:rPr>
              <a:t>Aeródromo</a:t>
            </a:r>
            <a:r>
              <a:rPr lang="es-AR" sz="3200" dirty="0" smtClean="0">
                <a:latin typeface="Lucida Fax" pitchFamily="18" charset="0"/>
              </a:rPr>
              <a:t> </a:t>
            </a:r>
            <a:r>
              <a:rPr lang="es-AR" sz="3200" dirty="0" smtClean="0">
                <a:solidFill>
                  <a:schemeClr val="bg1"/>
                </a:solidFill>
                <a:latin typeface="Lucida Fax" pitchFamily="18" charset="0"/>
              </a:rPr>
              <a:t>municipal Dr. Carlos Víctor Portarrieu</a:t>
            </a:r>
            <a:endParaRPr lang="es-ES" sz="3200" dirty="0">
              <a:solidFill>
                <a:schemeClr val="bg1"/>
              </a:solidFill>
              <a:latin typeface="Lucida Fax"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0" y="1268760"/>
            <a:ext cx="9144000" cy="51435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91680" y="548680"/>
            <a:ext cx="5832648" cy="1224136"/>
          </a:xfrm>
          <a:solidFill>
            <a:schemeClr val="bg1"/>
          </a:solidFill>
        </p:spPr>
        <p:txBody>
          <a:bodyPr>
            <a:normAutofit/>
          </a:bodyPr>
          <a:lstStyle/>
          <a:p>
            <a:r>
              <a:rPr lang="es-AR" sz="6000" dirty="0" smtClean="0"/>
              <a:t>El Problema </a:t>
            </a:r>
            <a:endParaRPr lang="es-ES" sz="6000" dirty="0"/>
          </a:p>
        </p:txBody>
      </p:sp>
      <p:sp>
        <p:nvSpPr>
          <p:cNvPr id="3" name="2 Marcador de contenido"/>
          <p:cNvSpPr>
            <a:spLocks noGrp="1"/>
          </p:cNvSpPr>
          <p:nvPr>
            <p:ph type="subTitle" idx="1"/>
          </p:nvPr>
        </p:nvSpPr>
        <p:spPr>
          <a:xfrm>
            <a:off x="1475656" y="2060848"/>
            <a:ext cx="6328792" cy="4581128"/>
          </a:xfrm>
        </p:spPr>
        <p:txBody>
          <a:bodyPr>
            <a:normAutofit fontScale="92500" lnSpcReduction="10000"/>
          </a:bodyPr>
          <a:lstStyle/>
          <a:p>
            <a:r>
              <a:rPr lang="es-AR" sz="2800" dirty="0" smtClean="0">
                <a:solidFill>
                  <a:schemeClr val="bg1"/>
                </a:solidFill>
              </a:rPr>
              <a:t>El Aeródromo Tiene Problemas Con Los Cortes De Luz, Lo que conlleva a que su pista de aterrizaje no quede iluminada. Por lo tanto los aviones tienen problemas para aterrizar, otro de su problemas son la tecnología antigua que tiene como por ejemplo el generador del año 1938 y balizas comunes utilizadas en la pista de aterrizaje aproximadamente 1987. la consecuencia de esto es la factura de luz de aproximadamente $41.202 y el riesgo de la seguridad operacional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2843808" y="404664"/>
            <a:ext cx="3610744" cy="1143000"/>
          </a:xfrm>
          <a:solidFill>
            <a:schemeClr val="bg1"/>
          </a:solidFill>
        </p:spPr>
        <p:txBody>
          <a:bodyPr>
            <a:normAutofit/>
          </a:bodyPr>
          <a:lstStyle/>
          <a:p>
            <a:r>
              <a:rPr lang="es-AR" dirty="0" smtClean="0"/>
              <a:t>Soluciones </a:t>
            </a:r>
            <a:endParaRPr lang="es-ES" dirty="0"/>
          </a:p>
        </p:txBody>
      </p:sp>
      <p:sp>
        <p:nvSpPr>
          <p:cNvPr id="6" name="5 Marcador de contenido"/>
          <p:cNvSpPr>
            <a:spLocks noGrp="1"/>
          </p:cNvSpPr>
          <p:nvPr>
            <p:ph idx="1"/>
          </p:nvPr>
        </p:nvSpPr>
        <p:spPr/>
        <p:txBody>
          <a:bodyPr/>
          <a:lstStyle/>
          <a:p>
            <a:r>
              <a:rPr lang="es-AR" dirty="0" smtClean="0">
                <a:solidFill>
                  <a:schemeClr val="bg1"/>
                </a:solidFill>
              </a:rPr>
              <a:t>Cambiar las balizas de la pista de aterrizaje por balizas LED para reducir gasto energético. </a:t>
            </a:r>
          </a:p>
          <a:p>
            <a:r>
              <a:rPr lang="es-AR" dirty="0" smtClean="0">
                <a:solidFill>
                  <a:schemeClr val="bg1"/>
                </a:solidFill>
              </a:rPr>
              <a:t>Cambiar el generador para automatizar el sistema.</a:t>
            </a:r>
          </a:p>
          <a:p>
            <a:r>
              <a:rPr lang="es-AR" dirty="0" smtClean="0">
                <a:solidFill>
                  <a:schemeClr val="bg1"/>
                </a:solidFill>
              </a:rPr>
              <a:t>Cambiar las lámparas de la torre de control.</a:t>
            </a:r>
          </a:p>
          <a:p>
            <a:r>
              <a:rPr lang="es-AR" dirty="0" smtClean="0">
                <a:solidFill>
                  <a:schemeClr val="bg1"/>
                </a:solidFill>
              </a:rPr>
              <a:t>Disminuir el emisiones de oxido nitroso; dióxido de carbono y consumo de combustible fósiles</a:t>
            </a:r>
          </a:p>
          <a:p>
            <a:endParaRPr lang="es-AR" dirty="0" smtClean="0">
              <a:solidFill>
                <a:schemeClr val="bg1"/>
              </a:solidFill>
            </a:endParaRPr>
          </a:p>
          <a:p>
            <a:endParaRPr lang="es-AR" dirty="0" smtClean="0">
              <a:solidFill>
                <a:schemeClr val="bg1"/>
              </a:solidFill>
            </a:endParaRPr>
          </a:p>
          <a:p>
            <a:endParaRPr lang="es-AR"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solidFill>
            <a:schemeClr val="bg1"/>
          </a:solidFill>
        </p:spPr>
        <p:txBody>
          <a:bodyPr/>
          <a:lstStyle/>
          <a:p>
            <a:r>
              <a:rPr lang="es-AR" dirty="0" smtClean="0"/>
              <a:t>Mapa Aéreo de la Instalación de Paneles</a:t>
            </a:r>
            <a:r>
              <a:rPr lang="es-AR" dirty="0" smtClean="0">
                <a:solidFill>
                  <a:schemeClr val="bg1"/>
                </a:solidFill>
              </a:rPr>
              <a:t> </a:t>
            </a:r>
            <a:r>
              <a:rPr lang="es-AR" dirty="0" smtClean="0"/>
              <a:t>Solares</a:t>
            </a:r>
            <a:endParaRPr lang="es-ES" dirty="0"/>
          </a:p>
        </p:txBody>
      </p:sp>
      <p:pic>
        <p:nvPicPr>
          <p:cNvPr id="4" name="3 Marcador de contenido" descr="aerodromo.png"/>
          <p:cNvPicPr>
            <a:picLocks noGrp="1" noChangeAspect="1"/>
          </p:cNvPicPr>
          <p:nvPr>
            <p:ph type="pic" idx="1"/>
          </p:nvPr>
        </p:nvPicPr>
        <p:blipFill>
          <a:blip r:embed="rId2" cstate="print"/>
          <a:srcRect l="1118" r="1118"/>
          <a:stretch>
            <a:fillRect/>
          </a:stretch>
        </p:blipFill>
        <p:spPr/>
      </p:pic>
      <p:sp>
        <p:nvSpPr>
          <p:cNvPr id="6" name="5 Marcador de texto"/>
          <p:cNvSpPr>
            <a:spLocks noGrp="1"/>
          </p:cNvSpPr>
          <p:nvPr>
            <p:ph type="body" sz="half" idx="2"/>
          </p:nvPr>
        </p:nvSpPr>
        <p:spPr>
          <a:solidFill>
            <a:schemeClr val="bg1"/>
          </a:solidFill>
        </p:spPr>
        <p:txBody>
          <a:bodyPr>
            <a:normAutofit fontScale="62500" lnSpcReduction="20000"/>
          </a:bodyPr>
          <a:lstStyle/>
          <a:p>
            <a:r>
              <a:rPr lang="es-AR" dirty="0" smtClean="0">
                <a:solidFill>
                  <a:schemeClr val="bg1"/>
                </a:solidFill>
              </a:rPr>
              <a:t>´.</a:t>
            </a:r>
            <a:r>
              <a:rPr lang="es-AR" sz="2400" dirty="0" smtClean="0">
                <a:solidFill>
                  <a:srgbClr val="0AAE02"/>
                </a:solidFill>
              </a:rPr>
              <a:t>*El </a:t>
            </a:r>
            <a:r>
              <a:rPr lang="es-AR" sz="2400" dirty="0">
                <a:solidFill>
                  <a:srgbClr val="0AAE02"/>
                </a:solidFill>
              </a:rPr>
              <a:t>a</a:t>
            </a:r>
            <a:r>
              <a:rPr lang="es-AR" sz="2400" dirty="0" smtClean="0">
                <a:solidFill>
                  <a:srgbClr val="0AAE02"/>
                </a:solidFill>
              </a:rPr>
              <a:t>rea marcada es donde se pensaría colocar los paneles solares</a:t>
            </a:r>
          </a:p>
          <a:p>
            <a:r>
              <a:rPr lang="es-AR" sz="2400" dirty="0" smtClean="0">
                <a:solidFill>
                  <a:srgbClr val="FF0000"/>
                </a:solidFill>
              </a:rPr>
              <a:t>*La línea marcada indica el </a:t>
            </a:r>
            <a:r>
              <a:rPr lang="es-AR" sz="2400" dirty="0" smtClean="0">
                <a:solidFill>
                  <a:srgbClr val="FF0000"/>
                </a:solidFill>
              </a:rPr>
              <a:t>cableado subterráneo  </a:t>
            </a:r>
            <a:r>
              <a:rPr lang="es-AR" sz="2400" dirty="0" smtClean="0">
                <a:solidFill>
                  <a:srgbClr val="FF0000"/>
                </a:solidFill>
              </a:rPr>
              <a:t>de los paneles hacia </a:t>
            </a:r>
            <a:r>
              <a:rPr lang="es-AR" sz="2400" dirty="0" smtClean="0">
                <a:solidFill>
                  <a:srgbClr val="FF0000"/>
                </a:solidFill>
              </a:rPr>
              <a:t>la red.</a:t>
            </a:r>
            <a:endParaRPr lang="es-E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1858218"/>
          </a:xfrm>
          <a:solidFill>
            <a:schemeClr val="bg1"/>
          </a:solidFill>
        </p:spPr>
        <p:txBody>
          <a:bodyPr>
            <a:normAutofit/>
          </a:bodyPr>
          <a:lstStyle/>
          <a:p>
            <a:r>
              <a:rPr lang="es-AR" sz="3600" dirty="0" smtClean="0"/>
              <a:t>El panel a </a:t>
            </a:r>
            <a:r>
              <a:rPr lang="es-AR" sz="3200" dirty="0" smtClean="0"/>
              <a:t>utilizar</a:t>
            </a:r>
            <a:br>
              <a:rPr lang="es-AR" sz="3200" dirty="0" smtClean="0"/>
            </a:br>
            <a:r>
              <a:rPr lang="es-AR" sz="3600" dirty="0" smtClean="0"/>
              <a:t> fue el </a:t>
            </a:r>
            <a:r>
              <a:rPr lang="es-AR" sz="3200" dirty="0" smtClean="0"/>
              <a:t>TSM-330PD14P</a:t>
            </a:r>
            <a:r>
              <a:rPr lang="es-AR" sz="3600" dirty="0" smtClean="0"/>
              <a:t> </a:t>
            </a:r>
            <a:endParaRPr lang="es-ES" sz="3600" dirty="0"/>
          </a:p>
        </p:txBody>
      </p:sp>
      <p:sp>
        <p:nvSpPr>
          <p:cNvPr id="7" name="6 Marcador de contenido"/>
          <p:cNvSpPr>
            <a:spLocks noGrp="1"/>
          </p:cNvSpPr>
          <p:nvPr>
            <p:ph sz="half" idx="1"/>
          </p:nvPr>
        </p:nvSpPr>
        <p:spPr>
          <a:xfrm>
            <a:off x="457200" y="2276872"/>
            <a:ext cx="4038600" cy="3849291"/>
          </a:xfrm>
        </p:spPr>
        <p:txBody>
          <a:bodyPr>
            <a:normAutofit lnSpcReduction="10000"/>
          </a:bodyPr>
          <a:lstStyle/>
          <a:p>
            <a:pPr>
              <a:buNone/>
            </a:pPr>
            <a:r>
              <a:rPr lang="es-AR" dirty="0" smtClean="0">
                <a:solidFill>
                  <a:schemeClr val="bg1"/>
                </a:solidFill>
              </a:rPr>
              <a:t>E</a:t>
            </a:r>
            <a:r>
              <a:rPr lang="es-AR" dirty="0" smtClean="0">
                <a:solidFill>
                  <a:schemeClr val="bg1"/>
                </a:solidFill>
              </a:rPr>
              <a:t>l TSM-330PD14P(U$D 120 X unidad) genera 330w lo cual nos pareció suficiente para el aeródromo, este mide 195,6 cm x 99,1 cm x 40 cm , su potencia es de 330 w con 37,40 V y 8,83 Am</a:t>
            </a:r>
          </a:p>
          <a:p>
            <a:pPr>
              <a:buNone/>
            </a:pPr>
            <a:endParaRPr lang="es-ES" dirty="0"/>
          </a:p>
        </p:txBody>
      </p:sp>
      <p:pic>
        <p:nvPicPr>
          <p:cNvPr id="1028" name="Picture 4"/>
          <p:cNvPicPr>
            <a:picLocks noGrp="1" noChangeAspect="1" noChangeArrowheads="1"/>
          </p:cNvPicPr>
          <p:nvPr>
            <p:ph sz="half" idx="2"/>
          </p:nvPr>
        </p:nvPicPr>
        <p:blipFill>
          <a:blip r:embed="rId2" cstate="print"/>
          <a:srcRect/>
          <a:stretch>
            <a:fillRect/>
          </a:stretch>
        </p:blipFill>
        <p:spPr bwMode="auto">
          <a:xfrm>
            <a:off x="5076056" y="2081623"/>
            <a:ext cx="2664296" cy="477637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47664" y="274638"/>
            <a:ext cx="6192688" cy="1143000"/>
          </a:xfrm>
          <a:solidFill>
            <a:schemeClr val="bg1"/>
          </a:solidFill>
        </p:spPr>
        <p:txBody>
          <a:bodyPr>
            <a:normAutofit fontScale="90000"/>
          </a:bodyPr>
          <a:lstStyle/>
          <a:p>
            <a:r>
              <a:rPr lang="es-AR" dirty="0" smtClean="0"/>
              <a:t>Circuito de Sistema</a:t>
            </a:r>
            <a:br>
              <a:rPr lang="es-AR" dirty="0" smtClean="0"/>
            </a:br>
            <a:r>
              <a:rPr lang="es-AR" dirty="0" smtClean="0"/>
              <a:t>Fotovoltaicas</a:t>
            </a:r>
            <a:endParaRPr lang="es-E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1547664" y="1772816"/>
            <a:ext cx="6172200" cy="41814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solidFill>
                  <a:schemeClr val="bg1"/>
                </a:solidFill>
              </a:rPr>
              <a:t>Diferencia de costos y beneficios</a:t>
            </a:r>
            <a:endParaRPr lang="es-ES" dirty="0">
              <a:solidFill>
                <a:schemeClr val="bg1"/>
              </a:solidFill>
            </a:endParaRPr>
          </a:p>
        </p:txBody>
      </p:sp>
      <p:sp>
        <p:nvSpPr>
          <p:cNvPr id="4" name="3 Marcador de texto"/>
          <p:cNvSpPr>
            <a:spLocks noGrp="1"/>
          </p:cNvSpPr>
          <p:nvPr>
            <p:ph type="body" idx="1"/>
          </p:nvPr>
        </p:nvSpPr>
        <p:spPr/>
        <p:txBody>
          <a:bodyPr/>
          <a:lstStyle/>
          <a:p>
            <a:r>
              <a:rPr lang="es-AR" dirty="0" smtClean="0">
                <a:solidFill>
                  <a:schemeClr val="bg1"/>
                </a:solidFill>
              </a:rPr>
              <a:t>Costo anterior</a:t>
            </a:r>
            <a:endParaRPr lang="es-ES" dirty="0">
              <a:solidFill>
                <a:schemeClr val="bg1"/>
              </a:solidFill>
            </a:endParaRPr>
          </a:p>
        </p:txBody>
      </p:sp>
      <p:sp>
        <p:nvSpPr>
          <p:cNvPr id="5" name="4 Marcador de contenido"/>
          <p:cNvSpPr>
            <a:spLocks noGrp="1"/>
          </p:cNvSpPr>
          <p:nvPr>
            <p:ph sz="half" idx="2"/>
          </p:nvPr>
        </p:nvSpPr>
        <p:spPr/>
        <p:txBody>
          <a:bodyPr/>
          <a:lstStyle/>
          <a:p>
            <a:pPr>
              <a:buNone/>
            </a:pPr>
            <a:r>
              <a:rPr lang="es-AR" dirty="0" smtClean="0">
                <a:solidFill>
                  <a:schemeClr val="bg1"/>
                </a:solidFill>
              </a:rPr>
              <a:t>$41.202-U$D 686,7 /mes</a:t>
            </a:r>
          </a:p>
          <a:p>
            <a:pPr>
              <a:buNone/>
            </a:pPr>
            <a:endParaRPr lang="es-AR" dirty="0" smtClean="0"/>
          </a:p>
          <a:p>
            <a:pPr>
              <a:buNone/>
            </a:pPr>
            <a:r>
              <a:rPr lang="es-AR" dirty="0" smtClean="0">
                <a:solidFill>
                  <a:schemeClr val="bg1"/>
                </a:solidFill>
              </a:rPr>
              <a:t>Continuar con el antiguo sistema de abastecimiento no resuelve la problemática y a largo plazo genera mucha mas perdida</a:t>
            </a:r>
            <a:endParaRPr lang="es-ES" dirty="0">
              <a:solidFill>
                <a:schemeClr val="bg1"/>
              </a:solidFill>
            </a:endParaRPr>
          </a:p>
        </p:txBody>
      </p:sp>
      <p:sp>
        <p:nvSpPr>
          <p:cNvPr id="6" name="5 Marcador de texto"/>
          <p:cNvSpPr>
            <a:spLocks noGrp="1"/>
          </p:cNvSpPr>
          <p:nvPr>
            <p:ph type="body" sz="quarter" idx="3"/>
          </p:nvPr>
        </p:nvSpPr>
        <p:spPr/>
        <p:txBody>
          <a:bodyPr/>
          <a:lstStyle/>
          <a:p>
            <a:r>
              <a:rPr lang="es-AR" dirty="0" smtClean="0">
                <a:solidFill>
                  <a:schemeClr val="bg1"/>
                </a:solidFill>
              </a:rPr>
              <a:t>Costo actual</a:t>
            </a:r>
            <a:endParaRPr lang="es-ES" dirty="0">
              <a:solidFill>
                <a:schemeClr val="bg1"/>
              </a:solidFill>
            </a:endParaRPr>
          </a:p>
        </p:txBody>
      </p:sp>
      <p:sp>
        <p:nvSpPr>
          <p:cNvPr id="7" name="6 Marcador de contenido"/>
          <p:cNvSpPr>
            <a:spLocks noGrp="1"/>
          </p:cNvSpPr>
          <p:nvPr>
            <p:ph sz="quarter" idx="4"/>
          </p:nvPr>
        </p:nvSpPr>
        <p:spPr/>
        <p:txBody>
          <a:bodyPr/>
          <a:lstStyle/>
          <a:p>
            <a:pPr>
              <a:buNone/>
            </a:pPr>
            <a:r>
              <a:rPr lang="es-AR" dirty="0" smtClean="0">
                <a:solidFill>
                  <a:schemeClr val="bg1"/>
                </a:solidFill>
              </a:rPr>
              <a:t>$41.688-U$D 694,8 /mes</a:t>
            </a:r>
          </a:p>
          <a:p>
            <a:pPr>
              <a:buNone/>
            </a:pPr>
            <a:endParaRPr lang="es-AR" dirty="0" smtClean="0"/>
          </a:p>
          <a:p>
            <a:pPr>
              <a:buNone/>
            </a:pPr>
            <a:r>
              <a:rPr lang="es-AR" dirty="0" smtClean="0">
                <a:solidFill>
                  <a:schemeClr val="bg1"/>
                </a:solidFill>
              </a:rPr>
              <a:t>Los primeros meses se trabaja a perdida ,pero la inversión a largo plazo nos va a generar enormes beneficios </a:t>
            </a:r>
            <a:endParaRPr lang="es-ES" dirty="0">
              <a:solidFill>
                <a:schemeClr val="bg1"/>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282</Words>
  <Application>Microsoft Office PowerPoint</Application>
  <PresentationFormat>Presentación en pantalla (4:3)</PresentationFormat>
  <Paragraphs>25</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Aeródromo municipal Dr. Carlos Víctor Portarrieu</vt:lpstr>
      <vt:lpstr>El Problema </vt:lpstr>
      <vt:lpstr>Soluciones </vt:lpstr>
      <vt:lpstr>Mapa Aéreo de la Instalación de Paneles Solares</vt:lpstr>
      <vt:lpstr>El panel a utilizar  fue el TSM-330PD14P </vt:lpstr>
      <vt:lpstr>Circuito de Sistema Fotovoltaicas</vt:lpstr>
      <vt:lpstr>Diferencia de costos y beneficios</vt:lpstr>
    </vt:vector>
  </TitlesOfParts>
  <Company>www.intercambiosvirtuales.org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Aeródromo Olavarría</dc:title>
  <dc:creator>www.intercambiosvirtuales.org</dc:creator>
  <cp:lastModifiedBy>www.intercambiosvirtuales.org</cp:lastModifiedBy>
  <cp:revision>16</cp:revision>
  <dcterms:created xsi:type="dcterms:W3CDTF">2019-08-23T16:56:10Z</dcterms:created>
  <dcterms:modified xsi:type="dcterms:W3CDTF">2019-08-23T20:00:08Z</dcterms:modified>
</cp:coreProperties>
</file>