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f47d2ced4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f47d2ced4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f47d2ced4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f47d2ced4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f47d2ced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f47d2ced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f47d2ced4_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f47d2ced4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f47d2ced4_2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f47d2ced4_2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f47d2ced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f47d2ced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f47d2ced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f47d2ced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f47d2ced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f47d2ced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f47d2ced4_2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f47d2ced4_2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5f47d2ced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5f47d2ced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f47d2ced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f47d2ced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f47d2ced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f47d2ced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f47d2ced4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f47d2ced4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f47d2ced4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f47d2ced4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f47d2ced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f47d2ced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f47d2ced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f47d2ced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AE0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Desafio renovable 2019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Olavarria 2019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AE0C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425" y="2059400"/>
            <a:ext cx="4180550" cy="298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74500" y="0"/>
            <a:ext cx="5969500" cy="20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75100" y="2059400"/>
            <a:ext cx="4668900" cy="308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1164000" y="710975"/>
            <a:ext cx="22662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highlight>
                  <a:srgbClr val="FFFF00"/>
                </a:highlight>
              </a:rPr>
              <a:t>perspectivas</a:t>
            </a:r>
            <a:endParaRPr b="1" sz="1800">
              <a:highlight>
                <a:srgbClr val="FFFF00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AE0C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2592125" y="927225"/>
            <a:ext cx="255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/>
              <a:t>P=Q*g*H*D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562850" y="2632325"/>
            <a:ext cx="4469400" cy="15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400">
                <a:solidFill>
                  <a:schemeClr val="dk1"/>
                </a:solidFill>
              </a:rPr>
              <a:t>P=0,5*9,8*2,5*1000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400">
                <a:solidFill>
                  <a:schemeClr val="dk1"/>
                </a:solidFill>
              </a:rPr>
              <a:t>p=12265*0,95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400">
                <a:solidFill>
                  <a:schemeClr val="dk1"/>
                </a:solidFill>
              </a:rPr>
              <a:t>p=11637 w= potencia generada por el arroyo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400">
                <a:solidFill>
                  <a:schemeClr val="dk1"/>
                </a:solidFill>
              </a:rPr>
              <a:t>NECESITAMOS 1300w, teniendo en cuenta que el centro de monitoreo tiene un consumo mensual 650 kwh, que por día son 21,6 kwh, y por hora 0,9 kwh</a:t>
            </a:r>
            <a:endParaRPr/>
          </a:p>
        </p:txBody>
      </p:sp>
      <p:sp>
        <p:nvSpPr>
          <p:cNvPr id="124" name="Google Shape;124;p23"/>
          <p:cNvSpPr txBox="1"/>
          <p:nvPr/>
        </p:nvSpPr>
        <p:spPr>
          <a:xfrm>
            <a:off x="100750" y="854250"/>
            <a:ext cx="2073600" cy="12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P= presión del agua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Q= caudal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g= fuerza de gravedad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H= altura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>
                <a:solidFill>
                  <a:schemeClr val="dk1"/>
                </a:solidFill>
              </a:rPr>
              <a:t>D=densidad del agua</a:t>
            </a:r>
            <a:endParaRPr/>
          </a:p>
        </p:txBody>
      </p:sp>
      <p:sp>
        <p:nvSpPr>
          <p:cNvPr id="125" name="Google Shape;125;p23"/>
          <p:cNvSpPr txBox="1"/>
          <p:nvPr/>
        </p:nvSpPr>
        <p:spPr>
          <a:xfrm>
            <a:off x="1145225" y="0"/>
            <a:ext cx="66201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/>
              <a:t>¿</a:t>
            </a:r>
            <a:r>
              <a:rPr lang="es-419" sz="1800"/>
              <a:t>CUÁNTA</a:t>
            </a:r>
            <a:r>
              <a:rPr lang="es-419" sz="1800"/>
              <a:t> </a:t>
            </a:r>
            <a:r>
              <a:rPr lang="es-419" sz="1800"/>
              <a:t>ENERGÍA</a:t>
            </a:r>
            <a:r>
              <a:rPr lang="es-419" sz="1800"/>
              <a:t> GENERA EL ARROYO </a:t>
            </a:r>
            <a:r>
              <a:rPr lang="es-419" sz="1800"/>
              <a:t>TAPALQUÉ</a:t>
            </a:r>
            <a:r>
              <a:rPr lang="es-419" sz="1800"/>
              <a:t>?</a:t>
            </a:r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AE0C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56050" y="1124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que beneficios nos genera?</a:t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145400" y="7645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-419"/>
              <a:t>el beneficio principal que nos surge es el de que al tener un flujo continuo de un recurso natural, nos garantiza una cantidad de </a:t>
            </a:r>
            <a:r>
              <a:rPr lang="es-419"/>
              <a:t>energía</a:t>
            </a:r>
            <a:r>
              <a:rPr lang="es-419"/>
              <a:t> limpia y </a:t>
            </a:r>
            <a:r>
              <a:rPr lang="es-419"/>
              <a:t>sostenible.</a:t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1984250"/>
            <a:ext cx="4064533" cy="304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AE0C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costo estimado del proyecto</a:t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30150"/>
            <a:ext cx="9144000" cy="19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AE0C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1700" y="123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Bajada de las emisiones de CO2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11700" y="742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1 KWH</a:t>
            </a:r>
            <a:r>
              <a:rPr lang="es-419"/>
              <a:t>=1/</a:t>
            </a:r>
            <a:r>
              <a:rPr lang="es-419"/>
              <a:t>2 KG</a:t>
            </a:r>
            <a:r>
              <a:rPr lang="es-419"/>
              <a:t> DE CO2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/>
              <a:t>el proyecto se estima que </a:t>
            </a:r>
            <a:r>
              <a:rPr lang="es-419"/>
              <a:t>producirá 1700 Wh*0,95 (perdida de eficiencia) que hace a un total de 1615</a:t>
            </a:r>
            <a:r>
              <a:rPr lang="es-419"/>
              <a:t> Wh, que representan </a:t>
            </a:r>
            <a:r>
              <a:rPr b="1" lang="es-419">
                <a:solidFill>
                  <a:srgbClr val="000000"/>
                </a:solidFill>
              </a:rPr>
              <a:t>0,825 KG de CO2 en una hora</a:t>
            </a:r>
            <a:r>
              <a:rPr b="1" lang="es-419">
                <a:solidFill>
                  <a:srgbClr val="FF0000"/>
                </a:solidFill>
              </a:rPr>
              <a:t>, </a:t>
            </a:r>
            <a:r>
              <a:rPr lang="es-419">
                <a:solidFill>
                  <a:srgbClr val="000000"/>
                </a:solidFill>
              </a:rPr>
              <a:t>que equivale a:</a:t>
            </a:r>
            <a:r>
              <a:rPr lang="es-419" sz="3600">
                <a:solidFill>
                  <a:srgbClr val="FF0000"/>
                </a:solidFill>
              </a:rPr>
              <a:t> 594 kg mensuales de co2 </a:t>
            </a:r>
            <a:endParaRPr sz="36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3600">
                <a:solidFill>
                  <a:srgbClr val="FF0000"/>
                </a:solidFill>
              </a:rPr>
              <a:t>7,12 TN. anuales</a:t>
            </a:r>
            <a:endParaRPr sz="3600">
              <a:solidFill>
                <a:srgbClr val="FF0000"/>
              </a:solidFill>
            </a:endParaRPr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 b="0" l="10747" r="10170" t="0"/>
          <a:stretch/>
        </p:blipFill>
        <p:spPr>
          <a:xfrm>
            <a:off x="4400100" y="3288400"/>
            <a:ext cx="4138924" cy="17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AE0C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objetivos complementarios</a:t>
            </a:r>
            <a:endParaRPr/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419" sz="2400"/>
              <a:t>ahorro </a:t>
            </a:r>
            <a:r>
              <a:rPr lang="es-419" sz="2400"/>
              <a:t>económico</a:t>
            </a:r>
            <a:r>
              <a:rPr lang="es-419" sz="2400"/>
              <a:t> por uso de energias renovables</a:t>
            </a:r>
            <a:r>
              <a:rPr lang="es-419" sz="2400"/>
              <a:t>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419" sz="2400"/>
              <a:t>fomentar el uso de </a:t>
            </a:r>
            <a:r>
              <a:rPr lang="es-419" sz="2400"/>
              <a:t>energías</a:t>
            </a:r>
            <a:r>
              <a:rPr lang="es-419" sz="2400"/>
              <a:t> renovables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419" sz="2400"/>
              <a:t>generar conciencia sobre el uso de métodos de energías renovables 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419" sz="2400"/>
              <a:t>ampliar el pensamiento sobre los contaminantes ambientales de diversos tipos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419" sz="2400"/>
              <a:t>un uso estético para embellecer la imagen de la ciudad</a:t>
            </a:r>
            <a:endParaRPr sz="24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AE0C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idx="1" type="body"/>
          </p:nvPr>
        </p:nvSpPr>
        <p:spPr>
          <a:xfrm>
            <a:off x="0" y="1045800"/>
            <a:ext cx="9144000" cy="34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 Nuestro proyecto se enmarca con los  </a:t>
            </a:r>
            <a:r>
              <a:rPr b="1" lang="es-419"/>
              <a:t>objetivos de desarrollo de la O.N.U.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/>
              <a:t>Por </a:t>
            </a:r>
            <a:r>
              <a:rPr lang="es-419"/>
              <a:t>qué</a:t>
            </a:r>
            <a:r>
              <a:rPr lang="es-419"/>
              <a:t>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generamos  </a:t>
            </a:r>
            <a:r>
              <a:rPr lang="es-419"/>
              <a:t>energía</a:t>
            </a:r>
            <a:r>
              <a:rPr lang="es-419"/>
              <a:t> asequible y no contaminante, aprovechando un recurso hasta la fecha vacante (7).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ayudamos a la comunidad a ser </a:t>
            </a:r>
            <a:r>
              <a:rPr lang="es-419"/>
              <a:t>energéticamente </a:t>
            </a:r>
            <a:r>
              <a:rPr lang="es-419"/>
              <a:t>sostenibles (11).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generamos un </a:t>
            </a:r>
            <a:r>
              <a:rPr lang="es-419"/>
              <a:t>desarrollo</a:t>
            </a:r>
            <a:r>
              <a:rPr lang="es-419"/>
              <a:t> urbano planteandonos una </a:t>
            </a:r>
            <a:r>
              <a:rPr lang="es-419"/>
              <a:t>vía</a:t>
            </a:r>
            <a:r>
              <a:rPr lang="es-419"/>
              <a:t> sostenible para el monitoreo de una ciudad en </a:t>
            </a:r>
            <a:r>
              <a:rPr lang="es-419"/>
              <a:t>expansión</a:t>
            </a:r>
            <a:r>
              <a:rPr lang="es-419"/>
              <a:t> (11).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419"/>
              <a:t>producimos </a:t>
            </a:r>
            <a:r>
              <a:rPr lang="es-419"/>
              <a:t>energía renovable </a:t>
            </a:r>
            <a:r>
              <a:rPr lang="es-419"/>
              <a:t>para un consumo responsable  en el marco de la </a:t>
            </a:r>
            <a:r>
              <a:rPr lang="es-419"/>
              <a:t>mitigación</a:t>
            </a:r>
            <a:r>
              <a:rPr lang="es-419"/>
              <a:t> de gases de efecto invernadero(12).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375" y="0"/>
            <a:ext cx="6015786" cy="7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AE0C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11700" y="0"/>
            <a:ext cx="674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/>
              <a:t>                                     C</a:t>
            </a:r>
            <a:r>
              <a:rPr lang="es-419" sz="2200"/>
              <a:t>onclusión</a:t>
            </a:r>
            <a:r>
              <a:rPr lang="es-419" sz="2200"/>
              <a:t> Final</a:t>
            </a:r>
            <a:endParaRPr sz="2200"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11700" y="572700"/>
            <a:ext cx="8520600" cy="399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este proyecto puede estar orientado a tanto inversiones privadas como </a:t>
            </a:r>
            <a:r>
              <a:rPr b="1" lang="es-419"/>
              <a:t>públicas</a:t>
            </a:r>
            <a:r>
              <a:rPr b="1" lang="es-419"/>
              <a:t>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 sz="1400">
                <a:solidFill>
                  <a:srgbClr val="4D4D4D"/>
                </a:solidFill>
                <a:highlight>
                  <a:srgbClr val="FFFFFF"/>
                </a:highlight>
              </a:rPr>
              <a:t>La energía es fundamental para casi todos los grandes desafíos y oportunidades a los que hace frente el mundo actualmente. Ya sea para el empleo, la seguridad, el cambio climático, la producción de alimentos o para aumentar los ingresos. El acceso universal a la energía es esencial.</a:t>
            </a:r>
            <a:endParaRPr b="1" sz="1400">
              <a:solidFill>
                <a:srgbClr val="4D4D4D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 sz="1400">
                <a:solidFill>
                  <a:srgbClr val="4D4D4D"/>
                </a:solidFill>
                <a:highlight>
                  <a:srgbClr val="FFFFFF"/>
                </a:highlight>
              </a:rPr>
              <a:t>creemos</a:t>
            </a:r>
            <a:r>
              <a:rPr b="1" lang="es-419" sz="1400">
                <a:solidFill>
                  <a:srgbClr val="4D4D4D"/>
                </a:solidFill>
                <a:highlight>
                  <a:srgbClr val="FFFFFF"/>
                </a:highlight>
              </a:rPr>
              <a:t> desde nuestra </a:t>
            </a:r>
            <a:r>
              <a:rPr b="1" lang="es-419" sz="1400">
                <a:solidFill>
                  <a:srgbClr val="4D4D4D"/>
                </a:solidFill>
                <a:highlight>
                  <a:srgbClr val="FFFFFF"/>
                </a:highlight>
              </a:rPr>
              <a:t>opinión</a:t>
            </a:r>
            <a:r>
              <a:rPr b="1" lang="es-419" sz="1400">
                <a:solidFill>
                  <a:srgbClr val="4D4D4D"/>
                </a:solidFill>
                <a:highlight>
                  <a:srgbClr val="FFFFFF"/>
                </a:highlight>
              </a:rPr>
              <a:t> que este tipo de proyecto </a:t>
            </a:r>
            <a:r>
              <a:rPr b="1" lang="es-419" sz="1400">
                <a:solidFill>
                  <a:srgbClr val="4D4D4D"/>
                </a:solidFill>
                <a:highlight>
                  <a:srgbClr val="FFFFFF"/>
                </a:highlight>
              </a:rPr>
              <a:t>hidroeléctrico</a:t>
            </a:r>
            <a:r>
              <a:rPr b="1" lang="es-419" sz="1400">
                <a:solidFill>
                  <a:srgbClr val="4D4D4D"/>
                </a:solidFill>
                <a:highlight>
                  <a:srgbClr val="FFFFFF"/>
                </a:highlight>
              </a:rPr>
              <a:t> nos trae una nueva conciencia mediante la cual podemos ser proactivos en post, tanto de nuestro planeta como de nuestra ciudad. </a:t>
            </a:r>
            <a:r>
              <a:rPr b="1" lang="es-419" sz="1400">
                <a:solidFill>
                  <a:srgbClr val="4D4D4D"/>
                </a:solidFill>
                <a:highlight>
                  <a:srgbClr val="FFFFFF"/>
                </a:highlight>
              </a:rPr>
              <a:t>más</a:t>
            </a:r>
            <a:r>
              <a:rPr b="1" lang="es-419" sz="1400">
                <a:solidFill>
                  <a:srgbClr val="4D4D4D"/>
                </a:solidFill>
                <a:highlight>
                  <a:srgbClr val="FFFFFF"/>
                </a:highlight>
              </a:rPr>
              <a:t> </a:t>
            </a:r>
            <a:r>
              <a:rPr b="1" lang="es-419" sz="1400">
                <a:solidFill>
                  <a:srgbClr val="4D4D4D"/>
                </a:solidFill>
                <a:highlight>
                  <a:srgbClr val="FFFFFF"/>
                </a:highlight>
              </a:rPr>
              <a:t>allá</a:t>
            </a:r>
            <a:r>
              <a:rPr b="1" lang="es-419" sz="1400">
                <a:solidFill>
                  <a:srgbClr val="4D4D4D"/>
                </a:solidFill>
                <a:highlight>
                  <a:srgbClr val="FFFFFF"/>
                </a:highlight>
              </a:rPr>
              <a:t> de que sea un proyecto de finalidad </a:t>
            </a:r>
            <a:r>
              <a:rPr b="1" lang="es-419" sz="1400">
                <a:solidFill>
                  <a:srgbClr val="4D4D4D"/>
                </a:solidFill>
                <a:highlight>
                  <a:srgbClr val="FFFFFF"/>
                </a:highlight>
              </a:rPr>
              <a:t>económica no deja de ser un punto de partida para contribuir hacia un mundo mejor. </a:t>
            </a:r>
            <a:endParaRPr b="1" sz="1400">
              <a:solidFill>
                <a:srgbClr val="4D4D4D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4D4D4D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AE0C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52300" y="543525"/>
            <a:ext cx="8791800" cy="3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/>
              <a:t>E</a:t>
            </a:r>
            <a:r>
              <a:rPr lang="es-419" sz="2400"/>
              <a:t>quipo n°5: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419" sz="2400"/>
              <a:t>Luciano Diaz  (obras </a:t>
            </a:r>
            <a:r>
              <a:rPr lang="es-419" sz="2400"/>
              <a:t>públicas</a:t>
            </a:r>
            <a:r>
              <a:rPr lang="es-419" sz="2400"/>
              <a:t>-municipalidad O</a:t>
            </a:r>
            <a:r>
              <a:rPr lang="es-419" sz="2400"/>
              <a:t>lavarría)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419" sz="2400"/>
              <a:t>Juan Ignacio Balbiani (centro operativo de </a:t>
            </a:r>
            <a:r>
              <a:rPr lang="es-419" sz="2400"/>
              <a:t>distribución</a:t>
            </a:r>
            <a:r>
              <a:rPr lang="es-419" sz="2400"/>
              <a:t> - coopelectric)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419" sz="2400"/>
              <a:t>Bautista Lartirigoyen (estudiante de la tecnicatura de M.M.O </a:t>
            </a:r>
            <a:r>
              <a:rPr lang="es-419" sz="2400">
                <a:solidFill>
                  <a:schemeClr val="dk1"/>
                </a:solidFill>
              </a:rPr>
              <a:t>E.E.S.T N°2</a:t>
            </a:r>
            <a:r>
              <a:rPr lang="es-419" sz="2400"/>
              <a:t>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s-419" sz="2400"/>
              <a:t>Bautista Hartmann </a:t>
            </a:r>
            <a:r>
              <a:rPr lang="es-419" sz="2400">
                <a:solidFill>
                  <a:schemeClr val="dk1"/>
                </a:solidFill>
              </a:rPr>
              <a:t>(estudiante de la tecnicatura de M.M.O E.E.S.T N°2)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s-419" sz="2400">
                <a:solidFill>
                  <a:schemeClr val="dk1"/>
                </a:solidFill>
              </a:rPr>
              <a:t>Camila Zarate (estudiante de la técnica 1)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AE0C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Cual es la </a:t>
            </a:r>
            <a:r>
              <a:rPr lang="es-419"/>
              <a:t>problemática</a:t>
            </a:r>
            <a:r>
              <a:rPr lang="es-419"/>
              <a:t>???	</a:t>
            </a:r>
            <a:endParaRPr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200">
                <a:solidFill>
                  <a:srgbClr val="666666"/>
                </a:solidFill>
              </a:rPr>
              <a:t>        </a:t>
            </a:r>
            <a:r>
              <a:rPr b="1" lang="es-419" sz="1400">
                <a:solidFill>
                  <a:srgbClr val="666666"/>
                </a:solidFill>
              </a:rPr>
              <a:t>Aprovechamiento del arroyo Tapalqué como recurso hídrico.</a:t>
            </a:r>
            <a:endParaRPr b="1" sz="1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 sz="1400">
                <a:solidFill>
                  <a:srgbClr val="666666"/>
                </a:solidFill>
              </a:rPr>
              <a:t>                                   </a:t>
            </a:r>
            <a:r>
              <a:rPr b="1" lang="es-419" sz="1400">
                <a:solidFill>
                  <a:srgbClr val="666666"/>
                </a:solidFill>
              </a:rPr>
              <a:t> y</a:t>
            </a:r>
            <a:endParaRPr b="1" sz="1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 sz="1400">
                <a:solidFill>
                  <a:srgbClr val="666666"/>
                </a:solidFill>
              </a:rPr>
              <a:t>          S</a:t>
            </a:r>
            <a:r>
              <a:rPr b="1" lang="es-419" sz="1400">
                <a:solidFill>
                  <a:srgbClr val="666666"/>
                </a:solidFill>
              </a:rPr>
              <a:t>istema Municipal de Monitoreo</a:t>
            </a:r>
            <a:endParaRPr b="1" sz="1400">
              <a:solidFill>
                <a:srgbClr val="666666"/>
              </a:solidFill>
            </a:endParaRPr>
          </a:p>
        </p:txBody>
      </p:sp>
      <p:pic>
        <p:nvPicPr>
          <p:cNvPr id="67" name="Google Shape;6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1200" y="1714975"/>
            <a:ext cx="4080699" cy="200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75" y="3517890"/>
            <a:ext cx="3880451" cy="1469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AE0C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0"/>
            <a:ext cx="8520600" cy="56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400"/>
              <a:t>                                   Marco legal</a:t>
            </a:r>
            <a:endParaRPr sz="2400"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0" y="631100"/>
            <a:ext cx="914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S</a:t>
            </a:r>
            <a:r>
              <a:rPr lang="es-419"/>
              <a:t>egún</a:t>
            </a:r>
            <a:r>
              <a:rPr lang="es-419"/>
              <a:t> la </a:t>
            </a:r>
            <a:r>
              <a:rPr b="1" lang="es-419"/>
              <a:t>ley 27424</a:t>
            </a:r>
            <a:r>
              <a:rPr lang="es-419"/>
              <a:t>-</a:t>
            </a:r>
            <a:r>
              <a:rPr lang="es-419"/>
              <a:t>generación</a:t>
            </a:r>
            <a:r>
              <a:rPr lang="es-419"/>
              <a:t> de </a:t>
            </a:r>
            <a:r>
              <a:rPr lang="es-419"/>
              <a:t>energía</a:t>
            </a:r>
            <a:r>
              <a:rPr lang="es-419"/>
              <a:t> </a:t>
            </a:r>
            <a:r>
              <a:rPr lang="es-419"/>
              <a:t>eléctrica</a:t>
            </a:r>
            <a:r>
              <a:rPr lang="es-419"/>
              <a:t> renovable en su art.5 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/>
              <a:t>expresa que todo usuario-generador tiene derecho a generar para autoconsumo </a:t>
            </a:r>
            <a:r>
              <a:rPr lang="es-419"/>
              <a:t>energía</a:t>
            </a:r>
            <a:r>
              <a:rPr lang="es-419"/>
              <a:t> </a:t>
            </a:r>
            <a:r>
              <a:rPr lang="es-419"/>
              <a:t>eléctrica</a:t>
            </a:r>
            <a:r>
              <a:rPr lang="es-419"/>
              <a:t> a partir de fuentes renovables y a inyectar sus </a:t>
            </a:r>
            <a:r>
              <a:rPr lang="es-419"/>
              <a:t>excedentes</a:t>
            </a:r>
            <a:r>
              <a:rPr lang="es-419"/>
              <a:t> de </a:t>
            </a:r>
            <a:r>
              <a:rPr lang="es-419"/>
              <a:t>energía</a:t>
            </a:r>
            <a:r>
              <a:rPr lang="es-419"/>
              <a:t> </a:t>
            </a:r>
            <a:r>
              <a:rPr lang="es-419"/>
              <a:t>eléctrica</a:t>
            </a:r>
            <a:r>
              <a:rPr lang="es-419"/>
              <a:t> a la red de </a:t>
            </a:r>
            <a:r>
              <a:rPr lang="es-419"/>
              <a:t>distribución</a:t>
            </a:r>
            <a:r>
              <a:rPr lang="es-419"/>
              <a:t> reuniendo los requisitos </a:t>
            </a:r>
            <a:r>
              <a:rPr lang="es-419"/>
              <a:t>técnicos</a:t>
            </a:r>
            <a:r>
              <a:rPr lang="es-419"/>
              <a:t> que </a:t>
            </a:r>
            <a:r>
              <a:rPr lang="es-419"/>
              <a:t>establezca</a:t>
            </a:r>
            <a:r>
              <a:rPr lang="es-419"/>
              <a:t> la </a:t>
            </a:r>
            <a:r>
              <a:rPr lang="es-419"/>
              <a:t>reglamentación.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/>
              <a:t>Por lo establecido en la ley se plantea que la solución a la problemática será a intervención futura, cuando la provincia de BS.AS se adhiera a la ley.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AE0C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Generación</a:t>
            </a:r>
            <a:r>
              <a:rPr lang="es-419"/>
              <a:t> </a:t>
            </a:r>
            <a:r>
              <a:rPr lang="es-419"/>
              <a:t>hidráulica</a:t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56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Proponemos generar </a:t>
            </a:r>
            <a:r>
              <a:rPr lang="es-419"/>
              <a:t>energía</a:t>
            </a:r>
            <a:r>
              <a:rPr lang="es-419"/>
              <a:t> a partir del salto de agua artificial de las compuertas del puente de la calle Hornos.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s-419">
                <a:solidFill>
                  <a:schemeClr val="dk1"/>
                </a:solidFill>
              </a:rPr>
              <a:t>Como??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/>
              <a:t>Mediante microturbinas tipo axiales o Kaplan.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s-419"/>
              <a:t>como llegamos a la conclucion de utilizar este tipo de turbinas?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AE0C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9904" l="0" r="0" t="9444"/>
          <a:stretch/>
        </p:blipFill>
        <p:spPr>
          <a:xfrm>
            <a:off x="1731275" y="823238"/>
            <a:ext cx="5044025" cy="3497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1821875" y="158950"/>
            <a:ext cx="4167000" cy="6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/>
              <a:t>D</a:t>
            </a:r>
            <a:r>
              <a:rPr b="1" lang="es-419"/>
              <a:t>iagrama de </a:t>
            </a:r>
            <a:r>
              <a:rPr b="1" lang="es-419"/>
              <a:t>selección</a:t>
            </a:r>
            <a:r>
              <a:rPr b="1" lang="es-419"/>
              <a:t> de turbinas </a:t>
            </a:r>
            <a:r>
              <a:rPr b="1" lang="es-419"/>
              <a:t>hidráulicas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AE0C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93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funcionamiento de las microturbinas</a:t>
            </a:r>
            <a:endParaRPr/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0" y="666125"/>
            <a:ext cx="914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/>
              <a:t>Estas microturbinas entregan una potencia de 100wh proponemos instalar un total de 17 dispuestos en una platea inclinada a la altura de las compuertas. En la platea se instalarán las turbinas con pequeños muros de contención para aprovechar más eficientemente la energía del agua.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-419"/>
              <a:t> Se utilizan principalmente en lugares con poca altura de salto de agua y un caudal de agua abundante. posee un alto rendimiento con carga variable,dimensiones reducidas y velocidad de trabajo alta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900" y="3254875"/>
            <a:ext cx="2411000" cy="18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3175" y="3321175"/>
            <a:ext cx="2230175" cy="17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AE0C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/>
          <p:nvPr>
            <p:ph type="title"/>
          </p:nvPr>
        </p:nvSpPr>
        <p:spPr>
          <a:xfrm>
            <a:off x="311700" y="122925"/>
            <a:ext cx="7272900" cy="41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/>
              <a:t>ej de funcionamiento interno turbinas axiales de kaplan</a:t>
            </a:r>
            <a:endParaRPr sz="1800"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50" y="819150"/>
            <a:ext cx="3400749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/>
          <p:cNvPicPr preferRelativeResize="0"/>
          <p:nvPr/>
        </p:nvPicPr>
        <p:blipFill rotWithShape="1">
          <a:blip r:embed="rId4">
            <a:alphaModFix/>
          </a:blip>
          <a:srcRect b="3050" l="0" r="0" t="-3050"/>
          <a:stretch/>
        </p:blipFill>
        <p:spPr>
          <a:xfrm>
            <a:off x="5059099" y="698850"/>
            <a:ext cx="3025327" cy="353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DAE0C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663875"/>
            <a:ext cx="8839199" cy="234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/>
          <p:nvPr/>
        </p:nvSpPr>
        <p:spPr>
          <a:xfrm>
            <a:off x="743400" y="2663875"/>
            <a:ext cx="79161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highlight>
                  <a:srgbClr val="FFFF00"/>
                </a:highlight>
              </a:rPr>
              <a:t>corte transversal</a:t>
            </a:r>
            <a:r>
              <a:rPr lang="es-419"/>
              <a:t>                                               </a:t>
            </a:r>
            <a:r>
              <a:rPr lang="es-419">
                <a:highlight>
                  <a:srgbClr val="FFFF00"/>
                </a:highlight>
              </a:rPr>
              <a:t>vista frontal</a:t>
            </a:r>
            <a:endParaRPr>
              <a:highlight>
                <a:srgbClr val="FFFF00"/>
              </a:highlight>
            </a:endParaRPr>
          </a:p>
        </p:txBody>
      </p:sp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0250" y="152400"/>
            <a:ext cx="4770099" cy="23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575" y="276650"/>
            <a:ext cx="2891500" cy="211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9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9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9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