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59" r:id="rId10"/>
    <p:sldId id="260" r:id="rId11"/>
    <p:sldId id="262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4" autoAdjust="0"/>
    <p:restoredTop sz="94660"/>
  </p:normalViewPr>
  <p:slideViewPr>
    <p:cSldViewPr snapToGrid="0">
      <p:cViewPr varScale="1">
        <p:scale>
          <a:sx n="96" d="100"/>
          <a:sy n="96" d="100"/>
        </p:scale>
        <p:origin x="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svg"/><Relationship Id="rId1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8122D-3A32-4B2B-B7B1-2E7B713B5FE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D9BC218-C54B-4A00-90EF-CC2B1AA8F019}">
      <dgm:prSet/>
      <dgm:spPr/>
      <dgm:t>
        <a:bodyPr/>
        <a:lstStyle/>
        <a:p>
          <a:r>
            <a:rPr lang="es-ES"/>
            <a:t>En la Ciudad de Olavarría hay un balneario que fue usado hasta fines de lo '90, pero después se prohibió el baño en esa zona del arroyo y ahora el antiguo balneario municipal es usado para la pesca. </a:t>
          </a:r>
          <a:endParaRPr lang="en-US"/>
        </a:p>
      </dgm:t>
    </dgm:pt>
    <dgm:pt modelId="{C5D0F537-CE00-4603-A984-63FB5D780DAE}" type="parTrans" cxnId="{82B080C0-9196-46B7-8B62-0A83647116ED}">
      <dgm:prSet/>
      <dgm:spPr/>
      <dgm:t>
        <a:bodyPr/>
        <a:lstStyle/>
        <a:p>
          <a:endParaRPr lang="en-US"/>
        </a:p>
      </dgm:t>
    </dgm:pt>
    <dgm:pt modelId="{51D74504-4E4B-47FA-A3F0-778E584574DE}" type="sibTrans" cxnId="{82B080C0-9196-46B7-8B62-0A83647116ED}">
      <dgm:prSet/>
      <dgm:spPr/>
      <dgm:t>
        <a:bodyPr/>
        <a:lstStyle/>
        <a:p>
          <a:endParaRPr lang="en-US"/>
        </a:p>
      </dgm:t>
    </dgm:pt>
    <dgm:pt modelId="{5FFB1148-2FCF-4A7D-B684-7EFC43815E63}">
      <dgm:prSet/>
      <dgm:spPr/>
      <dgm:t>
        <a:bodyPr/>
        <a:lstStyle/>
        <a:p>
          <a:r>
            <a:rPr lang="es-ES"/>
            <a:t>Los tres clubes más importantes de las ciudad (Estudiantes, Racing y Ferro, en Salto de Piedra) se encuentran ubicados a sus orillas.</a:t>
          </a:r>
          <a:endParaRPr lang="en-US"/>
        </a:p>
      </dgm:t>
    </dgm:pt>
    <dgm:pt modelId="{DA11CCB5-732A-44C6-83D3-BFE16CCFFA09}" type="parTrans" cxnId="{C26C3984-BE59-44DE-9DF0-DAA0629F7903}">
      <dgm:prSet/>
      <dgm:spPr/>
      <dgm:t>
        <a:bodyPr/>
        <a:lstStyle/>
        <a:p>
          <a:endParaRPr lang="en-US"/>
        </a:p>
      </dgm:t>
    </dgm:pt>
    <dgm:pt modelId="{0270E003-D21D-4F77-B809-565FFFDFED57}" type="sibTrans" cxnId="{C26C3984-BE59-44DE-9DF0-DAA0629F7903}">
      <dgm:prSet/>
      <dgm:spPr/>
      <dgm:t>
        <a:bodyPr/>
        <a:lstStyle/>
        <a:p>
          <a:endParaRPr lang="en-US"/>
        </a:p>
      </dgm:t>
    </dgm:pt>
    <dgm:pt modelId="{929181A4-E050-473A-9989-775A9C1E54D5}">
      <dgm:prSet/>
      <dgm:spPr/>
      <dgm:t>
        <a:bodyPr/>
        <a:lstStyle/>
        <a:p>
          <a:r>
            <a:rPr lang="es-ES"/>
            <a:t>Debido al aumento tarifario y el retiro de los subsidios que el estado otorgaba a dichos clubes, el costo energético se elevó exorbitadamente poniendo en riesgo las actividades sociales que se llevan a cabo en ellos.</a:t>
          </a:r>
          <a:endParaRPr lang="en-US"/>
        </a:p>
      </dgm:t>
    </dgm:pt>
    <dgm:pt modelId="{F7B2BB26-9BF2-47C0-885B-9C5329FA19F6}" type="parTrans" cxnId="{4A0B4E31-8634-4B66-A1C6-451C90300074}">
      <dgm:prSet/>
      <dgm:spPr/>
      <dgm:t>
        <a:bodyPr/>
        <a:lstStyle/>
        <a:p>
          <a:endParaRPr lang="en-US"/>
        </a:p>
      </dgm:t>
    </dgm:pt>
    <dgm:pt modelId="{10AA1B1D-D492-4272-B71A-5FFECD3AEC34}" type="sibTrans" cxnId="{4A0B4E31-8634-4B66-A1C6-451C90300074}">
      <dgm:prSet/>
      <dgm:spPr/>
      <dgm:t>
        <a:bodyPr/>
        <a:lstStyle/>
        <a:p>
          <a:endParaRPr lang="en-US"/>
        </a:p>
      </dgm:t>
    </dgm:pt>
    <dgm:pt modelId="{CDF32407-B11F-4E39-97EB-3018C2E221E8}" type="pres">
      <dgm:prSet presAssocID="{9578122D-3A32-4B2B-B7B1-2E7B713B5FEA}" presName="root" presStyleCnt="0">
        <dgm:presLayoutVars>
          <dgm:dir/>
          <dgm:resizeHandles val="exact"/>
        </dgm:presLayoutVars>
      </dgm:prSet>
      <dgm:spPr/>
    </dgm:pt>
    <dgm:pt modelId="{6D53A8AC-27D0-4C9E-9629-9CB27C260E95}" type="pres">
      <dgm:prSet presAssocID="{9D9BC218-C54B-4A00-90EF-CC2B1AA8F019}" presName="compNode" presStyleCnt="0"/>
      <dgm:spPr/>
    </dgm:pt>
    <dgm:pt modelId="{32431254-BA90-43AD-AEF8-D10A56D8D963}" type="pres">
      <dgm:prSet presAssocID="{9D9BC218-C54B-4A00-90EF-CC2B1AA8F019}" presName="bgRect" presStyleLbl="bgShp" presStyleIdx="0" presStyleCnt="3"/>
      <dgm:spPr/>
    </dgm:pt>
    <dgm:pt modelId="{C5E36CAD-FB6C-4B63-A8AD-F687678E026C}" type="pres">
      <dgm:prSet presAssocID="{9D9BC218-C54B-4A00-90EF-CC2B1AA8F01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thtub"/>
        </a:ext>
      </dgm:extLst>
    </dgm:pt>
    <dgm:pt modelId="{810CED47-2DEF-4691-B51A-D5435508CB7E}" type="pres">
      <dgm:prSet presAssocID="{9D9BC218-C54B-4A00-90EF-CC2B1AA8F019}" presName="spaceRect" presStyleCnt="0"/>
      <dgm:spPr/>
    </dgm:pt>
    <dgm:pt modelId="{632A3001-7A77-4520-AFC4-C9B0ECD12DB2}" type="pres">
      <dgm:prSet presAssocID="{9D9BC218-C54B-4A00-90EF-CC2B1AA8F019}" presName="parTx" presStyleLbl="revTx" presStyleIdx="0" presStyleCnt="3">
        <dgm:presLayoutVars>
          <dgm:chMax val="0"/>
          <dgm:chPref val="0"/>
        </dgm:presLayoutVars>
      </dgm:prSet>
      <dgm:spPr/>
    </dgm:pt>
    <dgm:pt modelId="{D57DBBA9-5675-46C2-A20E-445837BD800B}" type="pres">
      <dgm:prSet presAssocID="{51D74504-4E4B-47FA-A3F0-778E584574DE}" presName="sibTrans" presStyleCnt="0"/>
      <dgm:spPr/>
    </dgm:pt>
    <dgm:pt modelId="{1A283F07-5ADF-4DFA-A5E9-1233F3A5F83E}" type="pres">
      <dgm:prSet presAssocID="{5FFB1148-2FCF-4A7D-B684-7EFC43815E63}" presName="compNode" presStyleCnt="0"/>
      <dgm:spPr/>
    </dgm:pt>
    <dgm:pt modelId="{886618AE-2480-4C59-B0B3-4855FCE727D2}" type="pres">
      <dgm:prSet presAssocID="{5FFB1148-2FCF-4A7D-B684-7EFC43815E63}" presName="bgRect" presStyleLbl="bgShp" presStyleIdx="1" presStyleCnt="3"/>
      <dgm:spPr/>
    </dgm:pt>
    <dgm:pt modelId="{BF3EEBFB-2902-47D7-997B-8CF6A82ECE2F}" type="pres">
      <dgm:prSet presAssocID="{5FFB1148-2FCF-4A7D-B684-7EFC43815E6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ateboard"/>
        </a:ext>
      </dgm:extLst>
    </dgm:pt>
    <dgm:pt modelId="{0B199856-3519-4D9E-8C72-F29F1CE8C65F}" type="pres">
      <dgm:prSet presAssocID="{5FFB1148-2FCF-4A7D-B684-7EFC43815E63}" presName="spaceRect" presStyleCnt="0"/>
      <dgm:spPr/>
    </dgm:pt>
    <dgm:pt modelId="{9D67CCC1-E7DE-4AD3-B5A9-10CC5E0AF990}" type="pres">
      <dgm:prSet presAssocID="{5FFB1148-2FCF-4A7D-B684-7EFC43815E63}" presName="parTx" presStyleLbl="revTx" presStyleIdx="1" presStyleCnt="3">
        <dgm:presLayoutVars>
          <dgm:chMax val="0"/>
          <dgm:chPref val="0"/>
        </dgm:presLayoutVars>
      </dgm:prSet>
      <dgm:spPr/>
    </dgm:pt>
    <dgm:pt modelId="{71AB3A37-DFAF-4022-9850-FDE14C89FE39}" type="pres">
      <dgm:prSet presAssocID="{0270E003-D21D-4F77-B809-565FFFDFED57}" presName="sibTrans" presStyleCnt="0"/>
      <dgm:spPr/>
    </dgm:pt>
    <dgm:pt modelId="{227E989C-1669-49B1-898D-8528C4B0F6D3}" type="pres">
      <dgm:prSet presAssocID="{929181A4-E050-473A-9989-775A9C1E54D5}" presName="compNode" presStyleCnt="0"/>
      <dgm:spPr/>
    </dgm:pt>
    <dgm:pt modelId="{CD6E8491-224A-4AED-B426-C48C8E3DE091}" type="pres">
      <dgm:prSet presAssocID="{929181A4-E050-473A-9989-775A9C1E54D5}" presName="bgRect" presStyleLbl="bgShp" presStyleIdx="2" presStyleCnt="3"/>
      <dgm:spPr/>
    </dgm:pt>
    <dgm:pt modelId="{5E598C03-6BAC-420A-B93F-DAE068D2F805}" type="pres">
      <dgm:prSet presAssocID="{929181A4-E050-473A-9989-775A9C1E54D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B378C9C3-72F8-490D-8F3D-D7094233BD3C}" type="pres">
      <dgm:prSet presAssocID="{929181A4-E050-473A-9989-775A9C1E54D5}" presName="spaceRect" presStyleCnt="0"/>
      <dgm:spPr/>
    </dgm:pt>
    <dgm:pt modelId="{1A910C34-70DD-465B-B926-B84E930375C1}" type="pres">
      <dgm:prSet presAssocID="{929181A4-E050-473A-9989-775A9C1E54D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A0B4E31-8634-4B66-A1C6-451C90300074}" srcId="{9578122D-3A32-4B2B-B7B1-2E7B713B5FEA}" destId="{929181A4-E050-473A-9989-775A9C1E54D5}" srcOrd="2" destOrd="0" parTransId="{F7B2BB26-9BF2-47C0-885B-9C5329FA19F6}" sibTransId="{10AA1B1D-D492-4272-B71A-5FFECD3AEC34}"/>
    <dgm:cxn modelId="{B2285048-E9B0-480B-BB8C-7C33C54DD1DA}" type="presOf" srcId="{9578122D-3A32-4B2B-B7B1-2E7B713B5FEA}" destId="{CDF32407-B11F-4E39-97EB-3018C2E221E8}" srcOrd="0" destOrd="0" presId="urn:microsoft.com/office/officeart/2018/2/layout/IconVerticalSolidList"/>
    <dgm:cxn modelId="{841BF250-9ABA-4EFD-9986-1288F61EA62F}" type="presOf" srcId="{9D9BC218-C54B-4A00-90EF-CC2B1AA8F019}" destId="{632A3001-7A77-4520-AFC4-C9B0ECD12DB2}" srcOrd="0" destOrd="0" presId="urn:microsoft.com/office/officeart/2018/2/layout/IconVerticalSolidList"/>
    <dgm:cxn modelId="{C26C3984-BE59-44DE-9DF0-DAA0629F7903}" srcId="{9578122D-3A32-4B2B-B7B1-2E7B713B5FEA}" destId="{5FFB1148-2FCF-4A7D-B684-7EFC43815E63}" srcOrd="1" destOrd="0" parTransId="{DA11CCB5-732A-44C6-83D3-BFE16CCFFA09}" sibTransId="{0270E003-D21D-4F77-B809-565FFFDFED57}"/>
    <dgm:cxn modelId="{35F1CDA5-0C37-4357-BD40-D16E619D0F92}" type="presOf" srcId="{929181A4-E050-473A-9989-775A9C1E54D5}" destId="{1A910C34-70DD-465B-B926-B84E930375C1}" srcOrd="0" destOrd="0" presId="urn:microsoft.com/office/officeart/2018/2/layout/IconVerticalSolidList"/>
    <dgm:cxn modelId="{F05062B3-3B51-4725-A5AC-DA1D27BC2E19}" type="presOf" srcId="{5FFB1148-2FCF-4A7D-B684-7EFC43815E63}" destId="{9D67CCC1-E7DE-4AD3-B5A9-10CC5E0AF990}" srcOrd="0" destOrd="0" presId="urn:microsoft.com/office/officeart/2018/2/layout/IconVerticalSolidList"/>
    <dgm:cxn modelId="{82B080C0-9196-46B7-8B62-0A83647116ED}" srcId="{9578122D-3A32-4B2B-B7B1-2E7B713B5FEA}" destId="{9D9BC218-C54B-4A00-90EF-CC2B1AA8F019}" srcOrd="0" destOrd="0" parTransId="{C5D0F537-CE00-4603-A984-63FB5D780DAE}" sibTransId="{51D74504-4E4B-47FA-A3F0-778E584574DE}"/>
    <dgm:cxn modelId="{04AF1F52-916D-44E0-A526-02F43CFBB500}" type="presParOf" srcId="{CDF32407-B11F-4E39-97EB-3018C2E221E8}" destId="{6D53A8AC-27D0-4C9E-9629-9CB27C260E95}" srcOrd="0" destOrd="0" presId="urn:microsoft.com/office/officeart/2018/2/layout/IconVerticalSolidList"/>
    <dgm:cxn modelId="{2A9C4E20-19FD-47F7-870E-A49479F34EA2}" type="presParOf" srcId="{6D53A8AC-27D0-4C9E-9629-9CB27C260E95}" destId="{32431254-BA90-43AD-AEF8-D10A56D8D963}" srcOrd="0" destOrd="0" presId="urn:microsoft.com/office/officeart/2018/2/layout/IconVerticalSolidList"/>
    <dgm:cxn modelId="{20058405-FAFD-46A7-BCA3-23C6319489CC}" type="presParOf" srcId="{6D53A8AC-27D0-4C9E-9629-9CB27C260E95}" destId="{C5E36CAD-FB6C-4B63-A8AD-F687678E026C}" srcOrd="1" destOrd="0" presId="urn:microsoft.com/office/officeart/2018/2/layout/IconVerticalSolidList"/>
    <dgm:cxn modelId="{6312FA91-1CC7-41A9-AD49-BD53FE642339}" type="presParOf" srcId="{6D53A8AC-27D0-4C9E-9629-9CB27C260E95}" destId="{810CED47-2DEF-4691-B51A-D5435508CB7E}" srcOrd="2" destOrd="0" presId="urn:microsoft.com/office/officeart/2018/2/layout/IconVerticalSolidList"/>
    <dgm:cxn modelId="{B1BDD0AD-B82B-43F3-8612-E138E9E77239}" type="presParOf" srcId="{6D53A8AC-27D0-4C9E-9629-9CB27C260E95}" destId="{632A3001-7A77-4520-AFC4-C9B0ECD12DB2}" srcOrd="3" destOrd="0" presId="urn:microsoft.com/office/officeart/2018/2/layout/IconVerticalSolidList"/>
    <dgm:cxn modelId="{6300D1A9-AFBC-41D7-A656-C6460BD36DE1}" type="presParOf" srcId="{CDF32407-B11F-4E39-97EB-3018C2E221E8}" destId="{D57DBBA9-5675-46C2-A20E-445837BD800B}" srcOrd="1" destOrd="0" presId="urn:microsoft.com/office/officeart/2018/2/layout/IconVerticalSolidList"/>
    <dgm:cxn modelId="{8ADB6895-9D24-4F51-B01A-523540D5E5C3}" type="presParOf" srcId="{CDF32407-B11F-4E39-97EB-3018C2E221E8}" destId="{1A283F07-5ADF-4DFA-A5E9-1233F3A5F83E}" srcOrd="2" destOrd="0" presId="urn:microsoft.com/office/officeart/2018/2/layout/IconVerticalSolidList"/>
    <dgm:cxn modelId="{7F0AE00E-7876-488D-9C76-524888083111}" type="presParOf" srcId="{1A283F07-5ADF-4DFA-A5E9-1233F3A5F83E}" destId="{886618AE-2480-4C59-B0B3-4855FCE727D2}" srcOrd="0" destOrd="0" presId="urn:microsoft.com/office/officeart/2018/2/layout/IconVerticalSolidList"/>
    <dgm:cxn modelId="{B8D24617-9D65-4586-BB0E-3A137C8FD020}" type="presParOf" srcId="{1A283F07-5ADF-4DFA-A5E9-1233F3A5F83E}" destId="{BF3EEBFB-2902-47D7-997B-8CF6A82ECE2F}" srcOrd="1" destOrd="0" presId="urn:microsoft.com/office/officeart/2018/2/layout/IconVerticalSolidList"/>
    <dgm:cxn modelId="{28D30EF2-4606-4192-AB6A-C2E60C56B145}" type="presParOf" srcId="{1A283F07-5ADF-4DFA-A5E9-1233F3A5F83E}" destId="{0B199856-3519-4D9E-8C72-F29F1CE8C65F}" srcOrd="2" destOrd="0" presId="urn:microsoft.com/office/officeart/2018/2/layout/IconVerticalSolidList"/>
    <dgm:cxn modelId="{F11313CE-32A5-469D-9417-F65A7003ABF7}" type="presParOf" srcId="{1A283F07-5ADF-4DFA-A5E9-1233F3A5F83E}" destId="{9D67CCC1-E7DE-4AD3-B5A9-10CC5E0AF990}" srcOrd="3" destOrd="0" presId="urn:microsoft.com/office/officeart/2018/2/layout/IconVerticalSolidList"/>
    <dgm:cxn modelId="{DEEF9156-F5E7-4BC4-AFBA-AA355628F494}" type="presParOf" srcId="{CDF32407-B11F-4E39-97EB-3018C2E221E8}" destId="{71AB3A37-DFAF-4022-9850-FDE14C89FE39}" srcOrd="3" destOrd="0" presId="urn:microsoft.com/office/officeart/2018/2/layout/IconVerticalSolidList"/>
    <dgm:cxn modelId="{424EAC2F-6FAE-4EA3-A49A-682717EC3230}" type="presParOf" srcId="{CDF32407-B11F-4E39-97EB-3018C2E221E8}" destId="{227E989C-1669-49B1-898D-8528C4B0F6D3}" srcOrd="4" destOrd="0" presId="urn:microsoft.com/office/officeart/2018/2/layout/IconVerticalSolidList"/>
    <dgm:cxn modelId="{15174E69-7D20-443F-8F38-3D4E8810ED08}" type="presParOf" srcId="{227E989C-1669-49B1-898D-8528C4B0F6D3}" destId="{CD6E8491-224A-4AED-B426-C48C8E3DE091}" srcOrd="0" destOrd="0" presId="urn:microsoft.com/office/officeart/2018/2/layout/IconVerticalSolidList"/>
    <dgm:cxn modelId="{1FD2C291-52BA-43D1-B8FA-A86343367608}" type="presParOf" srcId="{227E989C-1669-49B1-898D-8528C4B0F6D3}" destId="{5E598C03-6BAC-420A-B93F-DAE068D2F805}" srcOrd="1" destOrd="0" presId="urn:microsoft.com/office/officeart/2018/2/layout/IconVerticalSolidList"/>
    <dgm:cxn modelId="{53EAEC18-B9F4-4157-8365-CEDA1CBCCA96}" type="presParOf" srcId="{227E989C-1669-49B1-898D-8528C4B0F6D3}" destId="{B378C9C3-72F8-490D-8F3D-D7094233BD3C}" srcOrd="2" destOrd="0" presId="urn:microsoft.com/office/officeart/2018/2/layout/IconVerticalSolidList"/>
    <dgm:cxn modelId="{64D214F5-C094-4C40-8F68-B8F9A36FCB80}" type="presParOf" srcId="{227E989C-1669-49B1-898D-8528C4B0F6D3}" destId="{1A910C34-70DD-465B-B926-B84E930375C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31254-BA90-43AD-AEF8-D10A56D8D963}">
      <dsp:nvSpPr>
        <dsp:cNvPr id="0" name=""/>
        <dsp:cNvSpPr/>
      </dsp:nvSpPr>
      <dsp:spPr>
        <a:xfrm>
          <a:off x="0" y="607"/>
          <a:ext cx="6628804" cy="14223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36CAD-FB6C-4B63-A8AD-F687678E026C}">
      <dsp:nvSpPr>
        <dsp:cNvPr id="0" name=""/>
        <dsp:cNvSpPr/>
      </dsp:nvSpPr>
      <dsp:spPr>
        <a:xfrm>
          <a:off x="430272" y="320645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A3001-7A77-4520-AFC4-C9B0ECD12DB2}">
      <dsp:nvSpPr>
        <dsp:cNvPr id="0" name=""/>
        <dsp:cNvSpPr/>
      </dsp:nvSpPr>
      <dsp:spPr>
        <a:xfrm>
          <a:off x="1642860" y="607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En la Ciudad de Olavarría hay un balneario que fue usado hasta fines de lo '90, pero después se prohibió el baño en esa zona del arroyo y ahora el antiguo balneario municipal es usado para la pesca. </a:t>
          </a:r>
          <a:endParaRPr lang="en-US" sz="1600" kern="1200"/>
        </a:p>
      </dsp:txBody>
      <dsp:txXfrm>
        <a:off x="1642860" y="607"/>
        <a:ext cx="4985943" cy="1422390"/>
      </dsp:txXfrm>
    </dsp:sp>
    <dsp:sp modelId="{886618AE-2480-4C59-B0B3-4855FCE727D2}">
      <dsp:nvSpPr>
        <dsp:cNvPr id="0" name=""/>
        <dsp:cNvSpPr/>
      </dsp:nvSpPr>
      <dsp:spPr>
        <a:xfrm>
          <a:off x="0" y="1778595"/>
          <a:ext cx="6628804" cy="14223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EEBFB-2902-47D7-997B-8CF6A82ECE2F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7CCC1-E7DE-4AD3-B5A9-10CC5E0AF990}">
      <dsp:nvSpPr>
        <dsp:cNvPr id="0" name=""/>
        <dsp:cNvSpPr/>
      </dsp:nvSpPr>
      <dsp:spPr>
        <a:xfrm>
          <a:off x="1642860" y="1778595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Los tres clubes más importantes de las ciudad (Estudiantes, Racing y Ferro, en Salto de Piedra) se encuentran ubicados a sus orillas.</a:t>
          </a:r>
          <a:endParaRPr lang="en-US" sz="1600" kern="1200"/>
        </a:p>
      </dsp:txBody>
      <dsp:txXfrm>
        <a:off x="1642860" y="1778595"/>
        <a:ext cx="4985943" cy="1422390"/>
      </dsp:txXfrm>
    </dsp:sp>
    <dsp:sp modelId="{CD6E8491-224A-4AED-B426-C48C8E3DE091}">
      <dsp:nvSpPr>
        <dsp:cNvPr id="0" name=""/>
        <dsp:cNvSpPr/>
      </dsp:nvSpPr>
      <dsp:spPr>
        <a:xfrm>
          <a:off x="0" y="3556583"/>
          <a:ext cx="6628804" cy="14223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98C03-6BAC-420A-B93F-DAE068D2F805}">
      <dsp:nvSpPr>
        <dsp:cNvPr id="0" name=""/>
        <dsp:cNvSpPr/>
      </dsp:nvSpPr>
      <dsp:spPr>
        <a:xfrm>
          <a:off x="430272" y="3876620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10C34-70DD-465B-B926-B84E930375C1}">
      <dsp:nvSpPr>
        <dsp:cNvPr id="0" name=""/>
        <dsp:cNvSpPr/>
      </dsp:nvSpPr>
      <dsp:spPr>
        <a:xfrm>
          <a:off x="1642860" y="3556583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Debido al aumento tarifario y el retiro de los subsidios que el estado otorgaba a dichos clubes, el costo energético se elevó exorbitadamente poniendo en riesgo las actividades sociales que se llevan a cabo en ellos.</a:t>
          </a:r>
          <a:endParaRPr lang="en-US" sz="1600" kern="1200"/>
        </a:p>
      </dsp:txBody>
      <dsp:txXfrm>
        <a:off x="1642860" y="3556583"/>
        <a:ext cx="4985943" cy="1422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5A3C61-138C-41B9-BD3D-0F09FE358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/>
          <a:lstStyle/>
          <a:p>
            <a:r>
              <a:rPr lang="es-AR"/>
              <a:t># Desafío</a:t>
            </a:r>
            <a:br>
              <a:rPr lang="es-AR"/>
            </a:br>
            <a:r>
              <a:rPr lang="es-AR"/>
              <a:t>Renovable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CF54B1-BA0E-4275-865C-3AABD1B7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 fontScale="62500" lnSpcReduction="20000"/>
          </a:bodyPr>
          <a:lstStyle/>
          <a:p>
            <a:r>
              <a:rPr lang="es-AR"/>
              <a:t>OLAVARRÍA 2019</a:t>
            </a:r>
          </a:p>
          <a:p>
            <a:endParaRPr lang="es-AR"/>
          </a:p>
          <a:p>
            <a:r>
              <a:rPr lang="es-ES"/>
              <a:t>EQUIPO N°1</a:t>
            </a:r>
          </a:p>
          <a:p>
            <a:r>
              <a:rPr lang="es-ES"/>
              <a:t>CELESTE CORRENTE, JOAQUÍN ACUÑA, LUCAS AYESTARAN, GUSTAVO NUÑEZ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16DC24-CFA2-4432-8E70-2131AFD11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63" y="196245"/>
            <a:ext cx="8500887" cy="20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0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1AEE3-C175-4861-A780-2469D418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Oportunidades y desafíos de una posible implementación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0A6413-6843-47B2-92D4-06DC70E37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Las oportunidades que genera nuestro proyecto incluyen la promoción de el uso de las energías renovables entre los integrantes de nuestra comunidad, tratando de impulsar el aprovechamiento de nuestros recursos a nivel local, genera ahorros en los gastos del club sin una depresión de uso eléctrico</a:t>
            </a:r>
          </a:p>
        </p:txBody>
      </p:sp>
    </p:spTree>
    <p:extLst>
      <p:ext uri="{BB962C8B-B14F-4D97-AF65-F5344CB8AC3E}">
        <p14:creationId xmlns:p14="http://schemas.microsoft.com/office/powerpoint/2010/main" val="321857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E4093-619A-4478-9D5F-5C660D18A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Análisis cuantitativo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9658E2-DD8A-4D91-9676-86AD99BF1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335717"/>
          </a:xfrm>
        </p:spPr>
        <p:txBody>
          <a:bodyPr>
            <a:normAutofit fontScale="92500" lnSpcReduction="10000"/>
          </a:bodyPr>
          <a:lstStyle/>
          <a:p>
            <a:r>
              <a:rPr lang="es-AR" dirty="0"/>
              <a:t>Costo de Turbinas: Euros 1730 c/u</a:t>
            </a:r>
          </a:p>
          <a:p>
            <a:r>
              <a:rPr lang="es-AR" dirty="0"/>
              <a:t>Cantidad a instalar: 3 en paralelo</a:t>
            </a:r>
          </a:p>
          <a:p>
            <a:r>
              <a:rPr lang="es-AR" dirty="0"/>
              <a:t>Total inversión: Euros 5190 ($363.300)</a:t>
            </a:r>
          </a:p>
          <a:p>
            <a:endParaRPr lang="es-AR" dirty="0"/>
          </a:p>
          <a:p>
            <a:r>
              <a:rPr lang="es-AR" dirty="0"/>
              <a:t>Proyecto constructivo y Obra civil: $80.000</a:t>
            </a:r>
          </a:p>
          <a:p>
            <a:r>
              <a:rPr lang="es-AR" dirty="0"/>
              <a:t>Instalación eléctrica y puesta en marcha: $80.000</a:t>
            </a:r>
          </a:p>
          <a:p>
            <a:r>
              <a:rPr lang="es-AR" dirty="0"/>
              <a:t>Inversor </a:t>
            </a:r>
            <a:r>
              <a:rPr lang="es-AR" dirty="0" err="1"/>
              <a:t>Vcc</a:t>
            </a:r>
            <a:r>
              <a:rPr lang="es-AR" dirty="0"/>
              <a:t>/</a:t>
            </a:r>
            <a:r>
              <a:rPr lang="es-AR" dirty="0" err="1"/>
              <a:t>Vca</a:t>
            </a:r>
            <a:r>
              <a:rPr lang="es-AR" dirty="0"/>
              <a:t>: $30.000</a:t>
            </a:r>
          </a:p>
          <a:p>
            <a:r>
              <a:rPr lang="es-AR" dirty="0"/>
              <a:t>Total obra: $553,300</a:t>
            </a:r>
          </a:p>
          <a:p>
            <a:r>
              <a:rPr lang="es-AR" dirty="0"/>
              <a:t>Generación de energía por mes: 873 </a:t>
            </a:r>
            <a:r>
              <a:rPr lang="es-AR" dirty="0" err="1"/>
              <a:t>Kwh</a:t>
            </a:r>
            <a:r>
              <a:rPr lang="es-AR" dirty="0"/>
              <a:t>/mes</a:t>
            </a:r>
          </a:p>
          <a:p>
            <a:r>
              <a:rPr lang="es-AR" dirty="0"/>
              <a:t>Costo de la energía: $8,00/</a:t>
            </a:r>
            <a:r>
              <a:rPr lang="es-AR" dirty="0" err="1"/>
              <a:t>Kwh</a:t>
            </a:r>
            <a:endParaRPr lang="es-AR" dirty="0"/>
          </a:p>
          <a:p>
            <a:r>
              <a:rPr lang="es-AR" dirty="0"/>
              <a:t>Ahorro generado: $6984</a:t>
            </a:r>
          </a:p>
          <a:p>
            <a:r>
              <a:rPr lang="es-AR" dirty="0"/>
              <a:t>Recupero de la inversión: Plazo 52 meses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16988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6312-DE1E-40CF-8498-2DA2A6886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Impacto</a:t>
            </a:r>
            <a:endParaRPr lang="es-E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9350CB2-A9C3-4764-AE7E-924F8EE7D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199" y="1429565"/>
            <a:ext cx="5443801" cy="12480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44502ED-90D2-487A-B3ED-0A91D1711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64" y="4179150"/>
            <a:ext cx="1127210" cy="11242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80B9FB4-5DCE-45A7-B35A-48CFB85B5AC3}"/>
              </a:ext>
            </a:extLst>
          </p:cNvPr>
          <p:cNvSpPr txBox="1"/>
          <p:nvPr/>
        </p:nvSpPr>
        <p:spPr>
          <a:xfrm>
            <a:off x="2785145" y="21895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05E15D5-FB6B-414F-9D9E-541F8FEA9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64" y="2936759"/>
            <a:ext cx="1246480" cy="117261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05D934-F973-473C-8164-41B96217058F}"/>
              </a:ext>
            </a:extLst>
          </p:cNvPr>
          <p:cNvSpPr txBox="1"/>
          <p:nvPr/>
        </p:nvSpPr>
        <p:spPr>
          <a:xfrm>
            <a:off x="2739426" y="3061252"/>
            <a:ext cx="6305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cap="all" dirty="0"/>
              <a:t>OBJETIVO 6: GARANTIZAR LA DISPONIBILIDAD DE AGUA Y SU GESTIÓN SOSTENIBLE Y EL SANEAMIENTO PARA TODOS</a:t>
            </a:r>
          </a:p>
          <a:p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CA67818-4935-4067-89C5-E1FFDEE0D5DD}"/>
              </a:ext>
            </a:extLst>
          </p:cNvPr>
          <p:cNvSpPr txBox="1"/>
          <p:nvPr/>
        </p:nvSpPr>
        <p:spPr>
          <a:xfrm>
            <a:off x="2785145" y="4279634"/>
            <a:ext cx="5804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OBJETIVO 7: GARANTIZAR EL ACCESO A UNA ENERGÍA ASEQUIBLE, SEGURA, SOSTENIBLE Y MODERNA PARA TODOS</a:t>
            </a:r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0C70BCD-3331-4232-9008-3BDBBE4E9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164" y="5394036"/>
            <a:ext cx="1200711" cy="115406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78A6B52-63AC-4AF2-91BA-D3F5236816CC}"/>
              </a:ext>
            </a:extLst>
          </p:cNvPr>
          <p:cNvSpPr txBox="1"/>
          <p:nvPr/>
        </p:nvSpPr>
        <p:spPr>
          <a:xfrm>
            <a:off x="2877510" y="5430366"/>
            <a:ext cx="5938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cap="all" dirty="0"/>
              <a:t>OBJETIVO 11: LOGRAR QUE LAS CIUDADES Y LOS ASENTAMIENTOS HUMANOS SEAN INCLUSIVOS, SEGUROS, RESILIENTES Y SOSTENIBLES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78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29D5F7-D975-46A4-AC0F-DB9F3ED51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s-AR" sz="4400"/>
              <a:t>Descripción del problema</a:t>
            </a:r>
            <a:endParaRPr lang="es-ES" sz="4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FB1F31D-ECCE-4957-8CC3-010882EE9E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313743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649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7433C-2805-4FF7-96C2-60A0DCAB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AR"/>
              <a:t>La Solución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45555-B376-4EA1-BDB8-0BD761431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s-AR" dirty="0"/>
              <a:t>Nuestra solución se basa en la instalación de </a:t>
            </a:r>
            <a:r>
              <a:rPr lang="es-AR" dirty="0" err="1"/>
              <a:t>microgeneradores</a:t>
            </a:r>
            <a:r>
              <a:rPr lang="es-AR" dirty="0"/>
              <a:t> hídricos aprovechando el salto de agua producido por las compuertas del arroyo Tapalqué dentro del club Estudiantes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93F56D-B68D-4BD3-943E-ABBDE481E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" t="28147" r="5555" b="13624"/>
          <a:stretch/>
        </p:blipFill>
        <p:spPr>
          <a:xfrm>
            <a:off x="677334" y="3429000"/>
            <a:ext cx="8776252" cy="306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9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7433C-2805-4FF7-96C2-60A0DCAB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 Solución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45555-B376-4EA1-BDB8-0BD761431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/>
              <a:t>TECNOLOGÍA QUE OPTIMIZA EL APROVECHAMIENTO DE ESTE RECURSO PARA GENERAR CORRIENTE ELÉCTRICA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Turbina POWERSPOUT LH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264571B-0B66-44F8-A13A-B65D324F8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55" y="5016386"/>
            <a:ext cx="8075401" cy="1544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B79F7F-3594-4952-9E3D-25A65D840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603" y="2675557"/>
            <a:ext cx="3640974" cy="234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09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7433C-2805-4FF7-96C2-60A0DCAB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 Solución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45555-B376-4EA1-BDB8-0BD761431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4AF93E-4245-4C88-9066-02B59E3B9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67" y="1451295"/>
            <a:ext cx="6015320" cy="240193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30A078F-4E3A-4C77-BF95-E06A6A9FA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401" y="4039379"/>
            <a:ext cx="8049601" cy="22645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8367B7B-300E-49BE-B302-25D220BE9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887" y="1428856"/>
            <a:ext cx="2992800" cy="23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7433C-2805-4FF7-96C2-60A0DCAB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 Solución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45555-B376-4EA1-BDB8-0BD761431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D7FAAA-2675-4BEF-A654-787BF7CC7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64" y="1562289"/>
            <a:ext cx="8230201" cy="11966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848FBB8-EB83-45D6-A1EC-747F1E2A9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63" y="2883089"/>
            <a:ext cx="7894801" cy="9521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4CEE532-AC34-46F4-9625-1A14CCDBA3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912"/>
          <a:stretch/>
        </p:blipFill>
        <p:spPr>
          <a:xfrm>
            <a:off x="945964" y="4099112"/>
            <a:ext cx="8062502" cy="125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0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7433C-2805-4FF7-96C2-60A0DCAB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 Solución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45555-B376-4EA1-BDB8-0BD761431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639E44-98E4-4581-A5AF-8247D0427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47167"/>
            <a:ext cx="4024800" cy="34804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CEF651E-EDCB-416D-8E2A-F4C2A8CC4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722" y="1534138"/>
            <a:ext cx="6056778" cy="62645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5C0547B-1C27-4AE9-BD63-D12329982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330" y="2508932"/>
            <a:ext cx="4555570" cy="38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7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7433C-2805-4FF7-96C2-60A0DCAB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7035"/>
            <a:ext cx="8596668" cy="1320800"/>
          </a:xfrm>
        </p:spPr>
        <p:txBody>
          <a:bodyPr/>
          <a:lstStyle/>
          <a:p>
            <a:r>
              <a:rPr lang="es-AR" dirty="0"/>
              <a:t>La Solución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45555-B376-4EA1-BDB8-0BD761431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8046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6598764-DE98-4D03-9B34-2AE2C9F9A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74" y="1559292"/>
            <a:ext cx="5582466" cy="23557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E7FB07-2B7C-4E9E-A781-6C0F298C6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605" y="1385909"/>
            <a:ext cx="2347800" cy="346756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9AE081F-1733-4F1A-BB6A-6CACECC31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11" y="4063766"/>
            <a:ext cx="5689004" cy="24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8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4C9AE-B5F1-4554-B6B5-519E5478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Recursos necesarios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729DF4-3D0F-4F32-ADAA-27CDD8A4A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Los recursos necesarios para esta implantación son la realización de un proyecto civil para la modificación/construcción del canal de admisión dimensionado para tres turbinas de generación.</a:t>
            </a:r>
          </a:p>
          <a:p>
            <a:endParaRPr lang="es-AR" dirty="0"/>
          </a:p>
          <a:p>
            <a:r>
              <a:rPr lang="es-ES" dirty="0"/>
              <a:t>Compra de turbinas </a:t>
            </a:r>
            <a:r>
              <a:rPr lang="es-ES" dirty="0" err="1"/>
              <a:t>Powerspout</a:t>
            </a:r>
            <a:r>
              <a:rPr lang="es-ES" dirty="0"/>
              <a:t> LH – Cantidad 3 unidades (euros 1730 c/u)</a:t>
            </a:r>
          </a:p>
          <a:p>
            <a:r>
              <a:rPr lang="es-ES" dirty="0"/>
              <a:t>Sistema inversor de VCC/VCA para inyección a la red 1,5 </a:t>
            </a:r>
            <a:r>
              <a:rPr lang="es-ES" dirty="0" err="1"/>
              <a:t>Kw</a:t>
            </a:r>
            <a:endParaRPr lang="es-ES" dirty="0"/>
          </a:p>
          <a:p>
            <a:r>
              <a:rPr lang="es-ES" dirty="0"/>
              <a:t>Canalizaciones eléctricas y tableros</a:t>
            </a:r>
          </a:p>
        </p:txBody>
      </p:sp>
    </p:spTree>
    <p:extLst>
      <p:ext uri="{BB962C8B-B14F-4D97-AF65-F5344CB8AC3E}">
        <p14:creationId xmlns:p14="http://schemas.microsoft.com/office/powerpoint/2010/main" val="17838832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</TotalTime>
  <Words>441</Words>
  <Application>Microsoft Office PowerPoint</Application>
  <PresentationFormat>Panorámica</PresentationFormat>
  <Paragraphs>48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Faceta</vt:lpstr>
      <vt:lpstr># Desafío Renovable</vt:lpstr>
      <vt:lpstr>Descripción del problema</vt:lpstr>
      <vt:lpstr>La Solución</vt:lpstr>
      <vt:lpstr>La Solución</vt:lpstr>
      <vt:lpstr>La Solución</vt:lpstr>
      <vt:lpstr>La Solución</vt:lpstr>
      <vt:lpstr>La Solución</vt:lpstr>
      <vt:lpstr>La Solución</vt:lpstr>
      <vt:lpstr>Recursos necesarios</vt:lpstr>
      <vt:lpstr>Oportunidades y desafíos de una posible implementación</vt:lpstr>
      <vt:lpstr>Análisis cuantitativo</vt:lpstr>
      <vt:lpstr>Impacto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Ayestarán</dc:creator>
  <cp:lastModifiedBy>Lucas Ayestarán</cp:lastModifiedBy>
  <cp:revision>14</cp:revision>
  <dcterms:created xsi:type="dcterms:W3CDTF">2019-08-23T17:33:40Z</dcterms:created>
  <dcterms:modified xsi:type="dcterms:W3CDTF">2019-08-23T20:04:53Z</dcterms:modified>
</cp:coreProperties>
</file>