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8" r:id="rId7"/>
    <p:sldId id="269" r:id="rId8"/>
    <p:sldId id="261" r:id="rId9"/>
    <p:sldId id="264" r:id="rId10"/>
    <p:sldId id="263" r:id="rId11"/>
    <p:sldId id="267" r:id="rId12"/>
    <p:sldId id="270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20" autoAdjust="0"/>
    <p:restoredTop sz="94660"/>
  </p:normalViewPr>
  <p:slideViewPr>
    <p:cSldViewPr>
      <p:cViewPr varScale="1">
        <p:scale>
          <a:sx n="83" d="100"/>
          <a:sy n="83" d="100"/>
        </p:scale>
        <p:origin x="-101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F5A6-74B9-420C-A589-1E3B117951FF}" type="datetimeFigureOut">
              <a:rPr lang="es-ES" smtClean="0"/>
              <a:t>23/08/2019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C234-237A-4BD5-903F-A48A5845F6F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F5A6-74B9-420C-A589-1E3B117951FF}" type="datetimeFigureOut">
              <a:rPr lang="es-ES" smtClean="0"/>
              <a:t>23/08/2019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C234-237A-4BD5-903F-A48A5845F6F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F5A6-74B9-420C-A589-1E3B117951FF}" type="datetimeFigureOut">
              <a:rPr lang="es-ES" smtClean="0"/>
              <a:t>23/08/2019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C234-237A-4BD5-903F-A48A5845F6F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F5A6-74B9-420C-A589-1E3B117951FF}" type="datetimeFigureOut">
              <a:rPr lang="es-ES" smtClean="0"/>
              <a:t>23/08/2019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C234-237A-4BD5-903F-A48A5845F6F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F5A6-74B9-420C-A589-1E3B117951FF}" type="datetimeFigureOut">
              <a:rPr lang="es-ES" smtClean="0"/>
              <a:t>23/08/2019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C234-237A-4BD5-903F-A48A5845F6F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F5A6-74B9-420C-A589-1E3B117951FF}" type="datetimeFigureOut">
              <a:rPr lang="es-ES" smtClean="0"/>
              <a:t>23/08/2019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C234-237A-4BD5-903F-A48A5845F6F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F5A6-74B9-420C-A589-1E3B117951FF}" type="datetimeFigureOut">
              <a:rPr lang="es-ES" smtClean="0"/>
              <a:t>23/08/2019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C234-237A-4BD5-903F-A48A5845F6F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F5A6-74B9-420C-A589-1E3B117951FF}" type="datetimeFigureOut">
              <a:rPr lang="es-ES" smtClean="0"/>
              <a:t>23/08/2019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C234-237A-4BD5-903F-A48A5845F6F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F5A6-74B9-420C-A589-1E3B117951FF}" type="datetimeFigureOut">
              <a:rPr lang="es-ES" smtClean="0"/>
              <a:t>23/08/2019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C234-237A-4BD5-903F-A48A5845F6F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F5A6-74B9-420C-A589-1E3B117951FF}" type="datetimeFigureOut">
              <a:rPr lang="es-ES" smtClean="0"/>
              <a:t>23/08/2019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C234-237A-4BD5-903F-A48A5845F6F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F5A6-74B9-420C-A589-1E3B117951FF}" type="datetimeFigureOut">
              <a:rPr lang="es-ES" smtClean="0"/>
              <a:t>23/08/2019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C234-237A-4BD5-903F-A48A5845F6F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7F5A6-74B9-420C-A589-1E3B117951FF}" type="datetimeFigureOut">
              <a:rPr lang="es-ES" smtClean="0"/>
              <a:t>23/08/2019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CC234-237A-4BD5-903F-A48A5845F6F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Energ%C3%ADa" TargetMode="External"/><Relationship Id="rId2" Type="http://schemas.openxmlformats.org/officeDocument/2006/relationships/hyperlink" Target="https://es.wikipedia.org/wiki/Agu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s.wikipedia.org/wiki/Paz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63688" y="332656"/>
            <a:ext cx="6400800" cy="1752600"/>
          </a:xfrm>
        </p:spPr>
        <p:txBody>
          <a:bodyPr/>
          <a:lstStyle/>
          <a:p>
            <a:r>
              <a:rPr lang="es-AR" b="1" dirty="0" smtClean="0">
                <a:solidFill>
                  <a:schemeClr val="tx1"/>
                </a:solidFill>
                <a:latin typeface="Adobe Heiti Std R" pitchFamily="34" charset="-128"/>
                <a:ea typeface="Adobe Heiti Std R" pitchFamily="34" charset="-128"/>
              </a:rPr>
              <a:t>Vivero forestal municipal </a:t>
            </a:r>
          </a:p>
          <a:p>
            <a:r>
              <a:rPr lang="es-AR" b="1" dirty="0" err="1" smtClean="0">
                <a:solidFill>
                  <a:schemeClr val="tx1"/>
                </a:solidFill>
                <a:latin typeface="Adobe Heiti Std R" pitchFamily="34" charset="-128"/>
                <a:ea typeface="Adobe Heiti Std R" pitchFamily="34" charset="-128"/>
              </a:rPr>
              <a:t>Olavarria</a:t>
            </a:r>
            <a:endParaRPr lang="es-AR" b="1" dirty="0" smtClean="0">
              <a:solidFill>
                <a:schemeClr val="tx1"/>
              </a:solidFill>
              <a:latin typeface="Adobe Heiti Std R" pitchFamily="34" charset="-128"/>
              <a:ea typeface="Adobe Heiti Std R" pitchFamily="34" charset="-128"/>
            </a:endParaRPr>
          </a:p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971600" y="2060848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/>
              <a:t>Dedicado a la producción de plantas forestales </a:t>
            </a:r>
            <a:endParaRPr lang="es-ES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2771800" y="2708920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600" dirty="0" smtClean="0"/>
              <a:t>Objetivos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971600" y="3861048"/>
            <a:ext cx="72728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/>
              <a:t>Producir distintas especies de plantas forestales para el sector minero y rural.</a:t>
            </a:r>
          </a:p>
          <a:p>
            <a:r>
              <a:rPr lang="es-AR" b="1" dirty="0" smtClean="0"/>
              <a:t>Reducir el impacto ambiental.</a:t>
            </a:r>
          </a:p>
          <a:p>
            <a:r>
              <a:rPr lang="es-AR" b="1" dirty="0" smtClean="0"/>
              <a:t>Producción y acopio de especies ornamentales para arbolado urbano.</a:t>
            </a:r>
          </a:p>
          <a:p>
            <a:endParaRPr lang="es-ES" dirty="0"/>
          </a:p>
        </p:txBody>
      </p:sp>
      <p:pic>
        <p:nvPicPr>
          <p:cNvPr id="12290" name="Picture 2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08720"/>
            <a:ext cx="3104994" cy="9119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“Utilizando la lluvia”</a:t>
            </a:r>
            <a:br>
              <a:rPr lang="es-AR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AR" dirty="0" smtClean="0"/>
              <a:t>Si logramos implementar el sistema de recolección por agua de lluvia estaríamos aprovechando un recurso natural al máximo.</a:t>
            </a:r>
          </a:p>
          <a:p>
            <a:r>
              <a:rPr lang="es-AR" dirty="0" smtClean="0"/>
              <a:t>No estaríamos generando ningún impacto ambiental.</a:t>
            </a:r>
          </a:p>
          <a:p>
            <a:r>
              <a:rPr lang="es-AR" dirty="0" smtClean="0"/>
              <a:t>Tendríamos un vivero modelo a seguir para promover las distintas técnicas de aprovechamiento para nuestros recursos naturales.</a:t>
            </a:r>
          </a:p>
          <a:p>
            <a:r>
              <a:rPr lang="es-AR" dirty="0" smtClean="0"/>
              <a:t>Se podrían hacer visitas con las distintas instituciones locales para poder imitar o mejorar el modelo utilizado.</a:t>
            </a:r>
          </a:p>
          <a:p>
            <a:r>
              <a:rPr lang="es-AR" dirty="0" smtClean="0"/>
              <a:t>Generaríamos un impacto positivo en la sociedad y un modelo a seguir.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Objetivos de Desarrollo Sostenible</a:t>
            </a:r>
            <a:br>
              <a:rPr lang="es-ES" dirty="0"/>
            </a:br>
            <a:r>
              <a:rPr lang="es-ES" dirty="0" smtClean="0"/>
              <a:t>(</a:t>
            </a:r>
            <a:r>
              <a:rPr lang="es-AR" dirty="0" smtClean="0"/>
              <a:t>ODS)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556792"/>
            <a:ext cx="8352928" cy="4968551"/>
          </a:xfrm>
        </p:spPr>
        <p:txBody>
          <a:bodyPr>
            <a:normAutofit fontScale="77500" lnSpcReduction="20000"/>
          </a:bodyPr>
          <a:lstStyle/>
          <a:p>
            <a:r>
              <a:rPr lang="es-ES" b="1" dirty="0"/>
              <a:t>Objetivo 6: Garantizar la disponibilidad de </a:t>
            </a:r>
            <a:r>
              <a:rPr lang="es-ES" b="1" dirty="0">
                <a:hlinkClick r:id="rId2" tooltip="Agua"/>
              </a:rPr>
              <a:t>agua</a:t>
            </a:r>
            <a:r>
              <a:rPr lang="es-ES" b="1" dirty="0"/>
              <a:t> y su gestión sostenible y el saneamiento para </a:t>
            </a:r>
            <a:r>
              <a:rPr lang="es-ES" b="1" dirty="0" smtClean="0"/>
              <a:t>todos.</a:t>
            </a:r>
            <a:r>
              <a:rPr lang="es-ES" dirty="0"/>
              <a:t>  Apoyar y fortalecer la participación de las comunidades locales en la mejora de la gestión del agua y el </a:t>
            </a:r>
            <a:r>
              <a:rPr lang="es-ES" dirty="0" smtClean="0"/>
              <a:t>saneamiento</a:t>
            </a:r>
          </a:p>
          <a:p>
            <a:r>
              <a:rPr lang="es-ES" b="1" dirty="0"/>
              <a:t>Objetivo 7: Garantizar el acceso a una </a:t>
            </a:r>
            <a:r>
              <a:rPr lang="es-ES" b="1" dirty="0">
                <a:solidFill>
                  <a:schemeClr val="bg1"/>
                </a:solidFill>
                <a:hlinkClick r:id="rId3" tooltip="Energía"/>
              </a:rPr>
              <a:t>energía</a:t>
            </a:r>
            <a:r>
              <a:rPr lang="es-ES" b="1" dirty="0"/>
              <a:t> asequible, segura, sostenible y moderna para </a:t>
            </a:r>
            <a:r>
              <a:rPr lang="es-ES" b="1" dirty="0" smtClean="0"/>
              <a:t>todos.</a:t>
            </a:r>
            <a:r>
              <a:rPr lang="es-ES" dirty="0"/>
              <a:t> aumentar sustancialmente el porcentaje de la energía renovable en el conjunto de fuentes de energía</a:t>
            </a:r>
            <a:endParaRPr lang="es-ES" b="1" dirty="0" smtClean="0"/>
          </a:p>
          <a:p>
            <a:r>
              <a:rPr lang="es-ES" b="1" dirty="0" smtClean="0"/>
              <a:t>Objetivo 9: Construir infraestructuras resilientes, promover la industrialización inclusiva y sostenible y fomentar la innovación .</a:t>
            </a:r>
          </a:p>
          <a:p>
            <a:r>
              <a:rPr lang="es-ES" b="1" dirty="0"/>
              <a:t> Objetivo 16: Promover sociedades </a:t>
            </a:r>
            <a:r>
              <a:rPr lang="es-ES" b="1" dirty="0">
                <a:hlinkClick r:id="rId4" tooltip="Paz"/>
              </a:rPr>
              <a:t>pacíficas</a:t>
            </a:r>
            <a:r>
              <a:rPr lang="es-ES" b="1" dirty="0"/>
              <a:t> e inclusivas para el desarrollo sostenible, facilitar el acceso a la justicia para todos y crear instituciones eficaces, responsables e inclusivas a todos los </a:t>
            </a:r>
            <a:r>
              <a:rPr lang="es-ES" b="1" dirty="0" smtClean="0"/>
              <a:t>niveles.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Conclusión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AR" dirty="0" smtClean="0"/>
              <a:t>Este desafío nos llevo a analizar todos los disparadores generados por las distintas problemáticas dentro del vivero.</a:t>
            </a:r>
          </a:p>
          <a:p>
            <a:r>
              <a:rPr lang="es-AR" dirty="0" smtClean="0"/>
              <a:t>Si bien se pueden utilizar varios métodos concluimos que tener un sistema de energía renovable de respaldo mas una reserva de agua por acumulación son la perfecta combinación para hacer frente a los problemas.</a:t>
            </a:r>
          </a:p>
          <a:p>
            <a:r>
              <a:rPr lang="es-AR" dirty="0" smtClean="0"/>
              <a:t>La utilización del agua de lluvia nos lleva a crear una conciencia ambiental para compartir y llevar a cabo en distintos lugares.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/>
              <a:t>Principales problemas en el sistema de riego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b="1" dirty="0" smtClean="0"/>
              <a:t>Corte de energía eléctrica.</a:t>
            </a:r>
          </a:p>
          <a:p>
            <a:r>
              <a:rPr lang="es-AR" b="1" dirty="0" smtClean="0"/>
              <a:t>Rotura de bomba principal.</a:t>
            </a:r>
          </a:p>
          <a:p>
            <a:r>
              <a:rPr lang="es-AR" b="1" dirty="0" smtClean="0"/>
              <a:t>Reducir costo de energía.</a:t>
            </a:r>
          </a:p>
          <a:p>
            <a:r>
              <a:rPr lang="es-AR" b="1" dirty="0" smtClean="0"/>
              <a:t>Posibilidad de mayor demanda futura  (aumento del tamaño invernadero)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Soluciones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2"/>
          </a:xfrm>
        </p:spPr>
        <p:txBody>
          <a:bodyPr/>
          <a:lstStyle/>
          <a:p>
            <a:pPr>
              <a:buNone/>
            </a:pPr>
            <a:r>
              <a:rPr lang="es-AR" dirty="0" smtClean="0"/>
              <a:t>Corte de energía eléctrica: analizamos el promedio máximo de corte eléctrico dando como resultado 3hs máximo. Destacamos la rápida solución por parte de cooperativa que lo distribuye.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827584" y="4149080"/>
            <a:ext cx="756084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dirty="0" smtClean="0"/>
              <a:t>Para el corte de energía creamos un plan “A” utilizando un equipo autónomo.  </a:t>
            </a:r>
            <a:endParaRPr lang="es-ES" sz="3200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Equipo autónomo de respaldo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07704" y="1340768"/>
            <a:ext cx="4978896" cy="1257003"/>
          </a:xfrm>
        </p:spPr>
        <p:txBody>
          <a:bodyPr>
            <a:normAutofit fontScale="77500" lnSpcReduction="20000"/>
          </a:bodyPr>
          <a:lstStyle/>
          <a:p>
            <a:r>
              <a:rPr lang="es-AR" dirty="0" smtClean="0"/>
              <a:t>Esta constituido por: Bomba solar. </a:t>
            </a:r>
            <a:r>
              <a:rPr lang="es-ES" cap="all" dirty="0"/>
              <a:t>KIT DE BOMBEO COMPLETO PARA BOMBA 3HP </a:t>
            </a:r>
            <a:r>
              <a:rPr lang="es-ES" cap="all" dirty="0" smtClean="0"/>
              <a:t>220V 50HZ.</a:t>
            </a:r>
          </a:p>
          <a:p>
            <a:endParaRPr lang="es-AR" dirty="0" smtClean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259066"/>
            <a:ext cx="6408712" cy="383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Calculo de costos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El equipo de respaldo cuesta aproximadamente 92.000$ incluyendo los costos de colocación.</a:t>
            </a:r>
          </a:p>
          <a:p>
            <a:r>
              <a:rPr lang="es-AR" dirty="0" smtClean="0"/>
              <a:t>Teniendo en cuenta la </a:t>
            </a:r>
            <a:r>
              <a:rPr lang="es-AR" dirty="0" err="1" smtClean="0"/>
              <a:t>relacion</a:t>
            </a:r>
            <a:r>
              <a:rPr lang="es-AR" dirty="0" smtClean="0"/>
              <a:t> tiempo/costo consideramos factible la </a:t>
            </a:r>
            <a:r>
              <a:rPr lang="es-AR" dirty="0" err="1" smtClean="0"/>
              <a:t>colocacion</a:t>
            </a:r>
            <a:r>
              <a:rPr lang="es-AR" dirty="0" smtClean="0"/>
              <a:t> de una bomba solar como equipo de respaldo.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Hablemos de ahorro $$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AR" b="1" dirty="0" smtClean="0"/>
              <a:t>Bomba de 1Kw (uso promedio 3hs). $21 por hora. En el </a:t>
            </a:r>
            <a:r>
              <a:rPr lang="es-AR" b="1" dirty="0" err="1" smtClean="0"/>
              <a:t>dia</a:t>
            </a:r>
            <a:r>
              <a:rPr lang="es-AR" b="1" dirty="0" smtClean="0"/>
              <a:t> $60.</a:t>
            </a:r>
          </a:p>
          <a:p>
            <a:r>
              <a:rPr lang="es-AR" b="1" dirty="0" smtClean="0"/>
              <a:t>Mensualmente: $1800</a:t>
            </a:r>
          </a:p>
          <a:p>
            <a:r>
              <a:rPr lang="es-AR" b="1" dirty="0" smtClean="0"/>
              <a:t>Anualmente: $21600</a:t>
            </a:r>
          </a:p>
          <a:p>
            <a:r>
              <a:rPr lang="es-AR" b="1" dirty="0" smtClean="0"/>
              <a:t>Aproximadamente en 4 años se estaría amortizando el gasto en la inversión.</a:t>
            </a:r>
          </a:p>
          <a:p>
            <a:r>
              <a:rPr lang="es-AR" b="1" dirty="0" smtClean="0"/>
              <a:t>La vida </a:t>
            </a:r>
            <a:r>
              <a:rPr lang="es-AR" b="1" dirty="0" err="1" smtClean="0"/>
              <a:t>util</a:t>
            </a:r>
            <a:r>
              <a:rPr lang="es-AR" b="1" dirty="0" smtClean="0"/>
              <a:t> promedio del equipo es de 25 años haciendo su mantenimiento adecuado.</a:t>
            </a:r>
          </a:p>
          <a:p>
            <a:r>
              <a:rPr lang="es-AR" b="1" dirty="0" smtClean="0"/>
              <a:t>Teniendo en cuenta la expansión del vivero la relación costo/</a:t>
            </a:r>
            <a:r>
              <a:rPr lang="es-AR" b="1" dirty="0" err="1" smtClean="0"/>
              <a:t>inversion</a:t>
            </a:r>
            <a:r>
              <a:rPr lang="es-AR" b="1" dirty="0" smtClean="0"/>
              <a:t> es positiva.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Plan B “ Protocolo de emergencia”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AR" b="1" dirty="0" smtClean="0"/>
              <a:t>El vivero cuenta con un encargado quien lleva a cargo las tareas. Creamos un protocolo de emergencia en caso de su ausencia.</a:t>
            </a:r>
          </a:p>
          <a:p>
            <a:r>
              <a:rPr lang="es-AR" b="1" dirty="0" smtClean="0"/>
              <a:t>¿Para que nos sirve? Este protocolo indicaría el paso a paso a seguir para encender el sistema de riego y realizar adecuadamente las tareas.</a:t>
            </a:r>
          </a:p>
          <a:p>
            <a:r>
              <a:rPr lang="es-AR" b="1" dirty="0" smtClean="0"/>
              <a:t>Teniendo las instrucciones detalladas cualquier persona que trabaje en el vivero </a:t>
            </a:r>
            <a:r>
              <a:rPr lang="es-AR" b="1" dirty="0" err="1" smtClean="0"/>
              <a:t>podria</a:t>
            </a:r>
            <a:r>
              <a:rPr lang="es-AR" b="1" dirty="0" smtClean="0"/>
              <a:t> llevarlas a cabo.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Recolección de agua de lluvia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AR" dirty="0" smtClean="0"/>
              <a:t>El vivero cuenta con un techo de 150 mts2 cubierto. Analizando el promedio anual de lluvia en </a:t>
            </a:r>
            <a:r>
              <a:rPr lang="es-AR" dirty="0" err="1" smtClean="0"/>
              <a:t>olavarria</a:t>
            </a:r>
            <a:r>
              <a:rPr lang="es-AR" dirty="0" smtClean="0"/>
              <a:t> logramos obtener los siguientes datos:</a:t>
            </a:r>
          </a:p>
          <a:p>
            <a:r>
              <a:rPr lang="es-AR" dirty="0" smtClean="0"/>
              <a:t>20ml mensuales.</a:t>
            </a:r>
          </a:p>
          <a:p>
            <a:r>
              <a:rPr lang="es-AR" dirty="0" smtClean="0"/>
              <a:t>En una superficie de 150 mts2 logramos recolectar 3000 litros de agua para llenar un tanque de reserva.</a:t>
            </a:r>
          </a:p>
          <a:p>
            <a:r>
              <a:rPr lang="es-AR" dirty="0" smtClean="0"/>
              <a:t>La recolección se va a hacer utilizando canaletas para ir llenando el tanque de reserva.</a:t>
            </a:r>
          </a:p>
          <a:p>
            <a:r>
              <a:rPr lang="es-AR" dirty="0" smtClean="0"/>
              <a:t>Podemos añadirle una bomba centrifuga auxiliar de 1.5 hp para regar utilizando este tanque.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20688"/>
            <a:ext cx="7380885" cy="525658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cxnSp>
        <p:nvCxnSpPr>
          <p:cNvPr id="6" name="5 Conector recto de flecha"/>
          <p:cNvCxnSpPr/>
          <p:nvPr/>
        </p:nvCxnSpPr>
        <p:spPr>
          <a:xfrm flipH="1" flipV="1">
            <a:off x="3923928" y="1700808"/>
            <a:ext cx="1224136" cy="72008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2339752" y="980728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rgbClr val="FF0000"/>
                </a:solidFill>
              </a:rPr>
              <a:t>Techo para el sistema de recolección</a:t>
            </a:r>
            <a:endParaRPr lang="es-E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580</Words>
  <Application>Microsoft Office PowerPoint</Application>
  <PresentationFormat>Presentación en pantalla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Diapositiva 1</vt:lpstr>
      <vt:lpstr>Principales problemas en el sistema de riego</vt:lpstr>
      <vt:lpstr>Soluciones</vt:lpstr>
      <vt:lpstr>Equipo autónomo de respaldo</vt:lpstr>
      <vt:lpstr>Calculo de costos</vt:lpstr>
      <vt:lpstr>Hablemos de ahorro $$</vt:lpstr>
      <vt:lpstr>Plan B “ Protocolo de emergencia” </vt:lpstr>
      <vt:lpstr>Recolección de agua de lluvia</vt:lpstr>
      <vt:lpstr>Diapositiva 9</vt:lpstr>
      <vt:lpstr>“Utilizando la lluvia” </vt:lpstr>
      <vt:lpstr>Objetivos de Desarrollo Sostenible (ODS)</vt:lpstr>
      <vt:lpstr>Conclusión</vt:lpstr>
    </vt:vector>
  </TitlesOfParts>
  <Company>www.intercambiosvirtuales.org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www.intercambiosvirtuales.org</dc:creator>
  <cp:lastModifiedBy>www.intercambiosvirtuales.org</cp:lastModifiedBy>
  <cp:revision>35</cp:revision>
  <dcterms:created xsi:type="dcterms:W3CDTF">2019-08-23T14:29:12Z</dcterms:created>
  <dcterms:modified xsi:type="dcterms:W3CDTF">2019-08-23T19:52:11Z</dcterms:modified>
</cp:coreProperties>
</file>